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78" r:id="rId6"/>
    <p:sldId id="261" r:id="rId7"/>
    <p:sldId id="260" r:id="rId8"/>
    <p:sldId id="268" r:id="rId9"/>
    <p:sldId id="269" r:id="rId10"/>
    <p:sldId id="270" r:id="rId11"/>
    <p:sldId id="262" r:id="rId12"/>
    <p:sldId id="264" r:id="rId13"/>
    <p:sldId id="271" r:id="rId14"/>
    <p:sldId id="267" r:id="rId15"/>
    <p:sldId id="266" r:id="rId16"/>
    <p:sldId id="265"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9" autoAdjust="0"/>
    <p:restoredTop sz="94660"/>
  </p:normalViewPr>
  <p:slideViewPr>
    <p:cSldViewPr snapToGrid="0">
      <p:cViewPr varScale="1">
        <p:scale>
          <a:sx n="61" d="100"/>
          <a:sy n="61" d="100"/>
        </p:scale>
        <p:origin x="72"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nl-NL" smtClean="0"/>
              <a:t>Klik om de stijl te bewerken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9/28/2016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9/28/2016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nl-NL" smtClean="0"/>
              <a:t>Klik om de stijl te bewerken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9/28/2016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9/28/2016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nl-NL" smtClean="0"/>
              <a:t>Klik om de stijl te bewerken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5A61015F-7CC6-4D0A-9D87-873EA4C304CC}" type="datetimeFigureOut">
              <a:rPr lang="en-US" dirty="0"/>
              <a:t>9/28/2016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9/28/2016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smtClean="0"/>
              <a:t>Klik om de stijl te bewerken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024128" y="2967788"/>
            <a:ext cx="4754880" cy="334157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nl-NL" smtClean="0"/>
              <a:t>Klik om de modelstijlen te bewerken</a:t>
            </a:r>
          </a:p>
        </p:txBody>
      </p:sp>
      <p:sp>
        <p:nvSpPr>
          <p:cNvPr id="6" name="Content Placeholder 5"/>
          <p:cNvSpPr>
            <a:spLocks noGrp="1"/>
          </p:cNvSpPr>
          <p:nvPr>
            <p:ph sz="quarter" idx="4"/>
          </p:nvPr>
        </p:nvSpPr>
        <p:spPr>
          <a:xfrm>
            <a:off x="5990888" y="2967788"/>
            <a:ext cx="4754880" cy="334157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9/28/2016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9/28/2016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9/28/2016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nl-NL" smtClean="0"/>
              <a:t>Klik om de stijl te bewerken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05C68B11-C5A8-448C-8CE9-B1A273C79CFC}" type="datetimeFigureOut">
              <a:rPr lang="en-US" dirty="0"/>
              <a:t>9/28/2016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C7616CA0-919D-4A49-9C8A-62FDFB3A5183}" type="datetimeFigureOut">
              <a:rPr lang="en-US" dirty="0"/>
              <a:t>9/28/2016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‹nr.›</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9/28/2016</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‹nr.›</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oleObject" Target="../embeddings/oleObject2.bin"/><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png"/><Relationship Id="rId5" Type="http://schemas.openxmlformats.org/officeDocument/2006/relationships/oleObject" Target="../embeddings/oleObject4.bin"/><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0.jp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g"/><Relationship Id="rId9"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Oudercursus</a:t>
            </a:r>
            <a:br>
              <a:rPr lang="nl-NL" dirty="0" smtClean="0"/>
            </a:br>
            <a:endParaRPr lang="nl-NL" sz="4800" dirty="0">
              <a:solidFill>
                <a:schemeClr val="accent2">
                  <a:lumMod val="50000"/>
                </a:schemeClr>
              </a:solidFill>
            </a:endParaRP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0600" y="5192042"/>
            <a:ext cx="3514529" cy="999229"/>
          </a:xfrm>
          <a:prstGeom prst="rect">
            <a:avLst/>
          </a:prstGeom>
        </p:spPr>
      </p:pic>
    </p:spTree>
    <p:extLst>
      <p:ext uri="{BB962C8B-B14F-4D97-AF65-F5344CB8AC3E}">
        <p14:creationId xmlns:p14="http://schemas.microsoft.com/office/powerpoint/2010/main" val="553020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2013728" y="5265683"/>
            <a:ext cx="7898525" cy="830997"/>
          </a:xfrm>
          <a:prstGeom prst="rect">
            <a:avLst/>
          </a:prstGeom>
          <a:noFill/>
        </p:spPr>
        <p:txBody>
          <a:bodyPr wrap="square" rtlCol="0">
            <a:spAutoFit/>
          </a:bodyPr>
          <a:lstStyle/>
          <a:p>
            <a:pPr algn="ctr"/>
            <a:r>
              <a:rPr lang="nl-NL" sz="4800" dirty="0"/>
              <a:t>d</a:t>
            </a:r>
            <a:r>
              <a:rPr lang="nl-NL" sz="4800" dirty="0" smtClean="0"/>
              <a:t>e deur</a:t>
            </a:r>
            <a:endParaRPr lang="nl-NL" sz="4800" dirty="0"/>
          </a:p>
        </p:txBody>
      </p:sp>
      <p:pic>
        <p:nvPicPr>
          <p:cNvPr id="3" name="Tijdelijke aanduiding voor inhoud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3390517" y="1516588"/>
            <a:ext cx="4798842" cy="2699349"/>
          </a:xfrm>
        </p:spPr>
      </p:pic>
    </p:spTree>
    <p:extLst>
      <p:ext uri="{BB962C8B-B14F-4D97-AF65-F5344CB8AC3E}">
        <p14:creationId xmlns:p14="http://schemas.microsoft.com/office/powerpoint/2010/main" val="19566981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Maandag, Dinsdag, Donderdag, Vrijdag</a:t>
            </a:r>
            <a:endParaRPr lang="nl-NL" dirty="0"/>
          </a:p>
        </p:txBody>
      </p:sp>
      <p:sp>
        <p:nvSpPr>
          <p:cNvPr id="3" name="Tijdelijke aanduiding voor inhoud 2"/>
          <p:cNvSpPr>
            <a:spLocks noGrp="1"/>
          </p:cNvSpPr>
          <p:nvPr>
            <p:ph idx="1"/>
          </p:nvPr>
        </p:nvSpPr>
        <p:spPr>
          <a:xfrm>
            <a:off x="3783095" y="2043208"/>
            <a:ext cx="5092892" cy="2326992"/>
          </a:xfrm>
          <a:ln>
            <a:solidFill>
              <a:schemeClr val="accent1"/>
            </a:solidFill>
          </a:ln>
        </p:spPr>
        <p:txBody>
          <a:bodyPr/>
          <a:lstStyle/>
          <a:p>
            <a:r>
              <a:rPr lang="nl-NL" dirty="0" smtClean="0"/>
              <a:t>Om 8.35 gaat de deur open.</a:t>
            </a:r>
          </a:p>
          <a:p>
            <a:r>
              <a:rPr lang="nl-NL" dirty="0" smtClean="0"/>
              <a:t>De kinderen mogen dan zelf naar de klas.</a:t>
            </a:r>
          </a:p>
          <a:p>
            <a:endParaRPr lang="nl-NL" dirty="0"/>
          </a:p>
          <a:p>
            <a:r>
              <a:rPr lang="nl-NL" dirty="0" smtClean="0"/>
              <a:t>Om 8.45u moet uw kind op school zijn. </a:t>
            </a:r>
          </a:p>
          <a:p>
            <a:r>
              <a:rPr lang="nl-NL" dirty="0" smtClean="0"/>
              <a:t>De les begint om 8.45u.</a:t>
            </a:r>
          </a:p>
        </p:txBody>
      </p:sp>
      <p:sp>
        <p:nvSpPr>
          <p:cNvPr id="4" name="Rectangle 2"/>
          <p:cNvSpPr>
            <a:spLocks noChangeArrowheads="1"/>
          </p:cNvSpPr>
          <p:nvPr/>
        </p:nvSpPr>
        <p:spPr bwMode="auto">
          <a:xfrm>
            <a:off x="7866992" y="3436882"/>
            <a:ext cx="144309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a:p>
        </p:txBody>
      </p:sp>
      <p:graphicFrame>
        <p:nvGraphicFramePr>
          <p:cNvPr id="5" name="Object 4"/>
          <p:cNvGraphicFramePr>
            <a:graphicFrameLocks noChangeAspect="1"/>
          </p:cNvGraphicFramePr>
          <p:nvPr>
            <p:extLst>
              <p:ext uri="{D42A27DB-BD31-4B8C-83A1-F6EECF244321}">
                <p14:modId xmlns:p14="http://schemas.microsoft.com/office/powerpoint/2010/main" val="2107576928"/>
              </p:ext>
            </p:extLst>
          </p:nvPr>
        </p:nvGraphicFramePr>
        <p:xfrm>
          <a:off x="1024128" y="2402663"/>
          <a:ext cx="2514457" cy="1608083"/>
        </p:xfrm>
        <a:graphic>
          <a:graphicData uri="http://schemas.openxmlformats.org/presentationml/2006/ole">
            <mc:AlternateContent xmlns:mc="http://schemas.openxmlformats.org/markup-compatibility/2006">
              <mc:Choice xmlns:v="urn:schemas-microsoft-com:vml" Requires="v">
                <p:oleObj spid="_x0000_s1087" name="Bitmapafbeelding" r:id="rId3" imgW="11114286" imgH="7125695" progId="Paint.Picture">
                  <p:embed/>
                </p:oleObj>
              </mc:Choice>
              <mc:Fallback>
                <p:oleObj name="Bitmapafbeelding" r:id="rId3" imgW="11114286" imgH="7125695"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4128" y="2402663"/>
                        <a:ext cx="2514457" cy="1608083"/>
                      </a:xfrm>
                      <a:prstGeom prst="rect">
                        <a:avLst/>
                      </a:prstGeom>
                      <a:noFill/>
                    </p:spPr>
                  </p:pic>
                </p:oleObj>
              </mc:Fallback>
            </mc:AlternateContent>
          </a:graphicData>
        </a:graphic>
      </p:graphicFrame>
      <p:sp>
        <p:nvSpPr>
          <p:cNvPr id="6" name="Tijdelijke aanduiding voor inhoud 2"/>
          <p:cNvSpPr txBox="1">
            <a:spLocks/>
          </p:cNvSpPr>
          <p:nvPr/>
        </p:nvSpPr>
        <p:spPr>
          <a:xfrm>
            <a:off x="3783094" y="4834652"/>
            <a:ext cx="5092894" cy="1612024"/>
          </a:xfrm>
          <a:prstGeom prst="rect">
            <a:avLst/>
          </a:prstGeom>
          <a:ln>
            <a:solidFill>
              <a:schemeClr val="accent1"/>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nl-NL" dirty="0" smtClean="0"/>
              <a:t>Om 15.15 gaat de deur open. </a:t>
            </a:r>
          </a:p>
          <a:p>
            <a:r>
              <a:rPr lang="nl-NL" dirty="0" smtClean="0"/>
              <a:t>De kinderen mogen dan naar huis.</a:t>
            </a:r>
          </a:p>
          <a:p>
            <a:endParaRPr lang="nl-NL" dirty="0" smtClean="0"/>
          </a:p>
          <a:p>
            <a:endParaRPr lang="nl-NL" dirty="0" smtClean="0"/>
          </a:p>
        </p:txBody>
      </p:sp>
      <p:sp>
        <p:nvSpPr>
          <p:cNvPr id="7" name="Rectangle 4"/>
          <p:cNvSpPr>
            <a:spLocks noChangeArrowheads="1"/>
          </p:cNvSpPr>
          <p:nvPr/>
        </p:nvSpPr>
        <p:spPr bwMode="auto">
          <a:xfrm>
            <a:off x="1024129" y="4834651"/>
            <a:ext cx="1871223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a:p>
        </p:txBody>
      </p:sp>
      <p:graphicFrame>
        <p:nvGraphicFramePr>
          <p:cNvPr id="8" name="Object 7"/>
          <p:cNvGraphicFramePr>
            <a:graphicFrameLocks noChangeAspect="1"/>
          </p:cNvGraphicFramePr>
          <p:nvPr>
            <p:extLst>
              <p:ext uri="{D42A27DB-BD31-4B8C-83A1-F6EECF244321}">
                <p14:modId xmlns:p14="http://schemas.microsoft.com/office/powerpoint/2010/main" val="933323320"/>
              </p:ext>
            </p:extLst>
          </p:nvPr>
        </p:nvGraphicFramePr>
        <p:xfrm>
          <a:off x="1024128" y="4834651"/>
          <a:ext cx="2567299" cy="1612025"/>
        </p:xfrm>
        <a:graphic>
          <a:graphicData uri="http://schemas.openxmlformats.org/presentationml/2006/ole">
            <mc:AlternateContent xmlns:mc="http://schemas.openxmlformats.org/markup-compatibility/2006">
              <mc:Choice xmlns:v="urn:schemas-microsoft-com:vml" Requires="v">
                <p:oleObj spid="_x0000_s1088" name="Bitmapafbeelding" r:id="rId5" imgW="11342857" imgH="7114286" progId="Paint.Picture">
                  <p:embed/>
                </p:oleObj>
              </mc:Choice>
              <mc:Fallback>
                <p:oleObj name="Bitmapafbeelding" r:id="rId5" imgW="11342857" imgH="7114286" progId="Paint.Picture">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4128" y="4834651"/>
                        <a:ext cx="2567299" cy="1612025"/>
                      </a:xfrm>
                      <a:prstGeom prst="rect">
                        <a:avLst/>
                      </a:prstGeom>
                      <a:noFill/>
                    </p:spPr>
                  </p:pic>
                </p:oleObj>
              </mc:Fallback>
            </mc:AlternateContent>
          </a:graphicData>
        </a:graphic>
      </p:graphicFrame>
    </p:spTree>
    <p:extLst>
      <p:ext uri="{BB962C8B-B14F-4D97-AF65-F5344CB8AC3E}">
        <p14:creationId xmlns:p14="http://schemas.microsoft.com/office/powerpoint/2010/main" val="24587746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Woensdag</a:t>
            </a:r>
            <a:endParaRPr lang="nl-NL" dirty="0"/>
          </a:p>
        </p:txBody>
      </p:sp>
      <p:sp>
        <p:nvSpPr>
          <p:cNvPr id="3" name="Tijdelijke aanduiding voor inhoud 2"/>
          <p:cNvSpPr>
            <a:spLocks noGrp="1"/>
          </p:cNvSpPr>
          <p:nvPr>
            <p:ph idx="1"/>
          </p:nvPr>
        </p:nvSpPr>
        <p:spPr>
          <a:xfrm>
            <a:off x="3783095" y="2043208"/>
            <a:ext cx="5092892" cy="2326992"/>
          </a:xfrm>
          <a:ln>
            <a:solidFill>
              <a:schemeClr val="accent1"/>
            </a:solidFill>
          </a:ln>
        </p:spPr>
        <p:txBody>
          <a:bodyPr/>
          <a:lstStyle/>
          <a:p>
            <a:r>
              <a:rPr lang="nl-NL" dirty="0" smtClean="0"/>
              <a:t>Om 8.35 gaat de deur open.</a:t>
            </a:r>
          </a:p>
          <a:p>
            <a:r>
              <a:rPr lang="nl-NL" dirty="0" smtClean="0"/>
              <a:t>De kinderen mogen dan zelf naar de klas.</a:t>
            </a:r>
          </a:p>
          <a:p>
            <a:endParaRPr lang="nl-NL" dirty="0"/>
          </a:p>
          <a:p>
            <a:r>
              <a:rPr lang="nl-NL" dirty="0" smtClean="0"/>
              <a:t>Om 8.45u moet uw kind op school zijn. </a:t>
            </a:r>
          </a:p>
          <a:p>
            <a:r>
              <a:rPr lang="nl-NL" dirty="0" smtClean="0"/>
              <a:t>De les begint om 8.45u.</a:t>
            </a:r>
          </a:p>
        </p:txBody>
      </p:sp>
      <p:sp>
        <p:nvSpPr>
          <p:cNvPr id="4" name="Rectangle 2"/>
          <p:cNvSpPr>
            <a:spLocks noChangeArrowheads="1"/>
          </p:cNvSpPr>
          <p:nvPr/>
        </p:nvSpPr>
        <p:spPr bwMode="auto">
          <a:xfrm>
            <a:off x="7866992" y="3436882"/>
            <a:ext cx="144309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a:p>
        </p:txBody>
      </p:sp>
      <p:graphicFrame>
        <p:nvGraphicFramePr>
          <p:cNvPr id="5" name="Object 4"/>
          <p:cNvGraphicFramePr>
            <a:graphicFrameLocks noChangeAspect="1"/>
          </p:cNvGraphicFramePr>
          <p:nvPr/>
        </p:nvGraphicFramePr>
        <p:xfrm>
          <a:off x="1024128" y="2402663"/>
          <a:ext cx="2514457" cy="1608083"/>
        </p:xfrm>
        <a:graphic>
          <a:graphicData uri="http://schemas.openxmlformats.org/presentationml/2006/ole">
            <mc:AlternateContent xmlns:mc="http://schemas.openxmlformats.org/markup-compatibility/2006">
              <mc:Choice xmlns:v="urn:schemas-microsoft-com:vml" Requires="v">
                <p:oleObj spid="_x0000_s2107" name="Bitmapafbeelding" r:id="rId3" imgW="11114286" imgH="7125695" progId="Paint.Picture">
                  <p:embed/>
                </p:oleObj>
              </mc:Choice>
              <mc:Fallback>
                <p:oleObj name="Bitmapafbeelding" r:id="rId3" imgW="11114286" imgH="7125695"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4128" y="2402663"/>
                        <a:ext cx="2514457" cy="1608083"/>
                      </a:xfrm>
                      <a:prstGeom prst="rect">
                        <a:avLst/>
                      </a:prstGeom>
                      <a:noFill/>
                    </p:spPr>
                  </p:pic>
                </p:oleObj>
              </mc:Fallback>
            </mc:AlternateContent>
          </a:graphicData>
        </a:graphic>
      </p:graphicFrame>
      <p:sp>
        <p:nvSpPr>
          <p:cNvPr id="6" name="Tijdelijke aanduiding voor inhoud 2"/>
          <p:cNvSpPr txBox="1">
            <a:spLocks/>
          </p:cNvSpPr>
          <p:nvPr/>
        </p:nvSpPr>
        <p:spPr>
          <a:xfrm>
            <a:off x="3783094" y="4834652"/>
            <a:ext cx="5092894" cy="1612024"/>
          </a:xfrm>
          <a:prstGeom prst="rect">
            <a:avLst/>
          </a:prstGeom>
          <a:ln>
            <a:solidFill>
              <a:schemeClr val="accent1"/>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nl-NL" dirty="0" smtClean="0"/>
              <a:t>Om 12.30 gaat de deur open. </a:t>
            </a:r>
          </a:p>
          <a:p>
            <a:r>
              <a:rPr lang="nl-NL" dirty="0" smtClean="0"/>
              <a:t>De kinderen mogen dan naar huis.</a:t>
            </a:r>
          </a:p>
          <a:p>
            <a:endParaRPr lang="nl-NL" dirty="0" smtClean="0"/>
          </a:p>
          <a:p>
            <a:endParaRPr lang="nl-NL" dirty="0" smtClean="0"/>
          </a:p>
        </p:txBody>
      </p:sp>
      <p:sp>
        <p:nvSpPr>
          <p:cNvPr id="7" name="Rectangle 4"/>
          <p:cNvSpPr>
            <a:spLocks noChangeArrowheads="1"/>
          </p:cNvSpPr>
          <p:nvPr/>
        </p:nvSpPr>
        <p:spPr bwMode="auto">
          <a:xfrm>
            <a:off x="1024129" y="4834651"/>
            <a:ext cx="1871223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a:p>
        </p:txBody>
      </p:sp>
      <p:sp>
        <p:nvSpPr>
          <p:cNvPr id="9" name="Rectangle 2"/>
          <p:cNvSpPr>
            <a:spLocks noChangeArrowheads="1"/>
          </p:cNvSpPr>
          <p:nvPr/>
        </p:nvSpPr>
        <p:spPr bwMode="auto">
          <a:xfrm>
            <a:off x="1017971" y="4864839"/>
            <a:ext cx="156088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a:p>
        </p:txBody>
      </p:sp>
      <p:graphicFrame>
        <p:nvGraphicFramePr>
          <p:cNvPr id="10" name="Object 9"/>
          <p:cNvGraphicFramePr>
            <a:graphicFrameLocks noChangeAspect="1"/>
          </p:cNvGraphicFramePr>
          <p:nvPr>
            <p:extLst>
              <p:ext uri="{D42A27DB-BD31-4B8C-83A1-F6EECF244321}">
                <p14:modId xmlns:p14="http://schemas.microsoft.com/office/powerpoint/2010/main" val="3147540645"/>
              </p:ext>
            </p:extLst>
          </p:nvPr>
        </p:nvGraphicFramePr>
        <p:xfrm>
          <a:off x="1017971" y="4864840"/>
          <a:ext cx="2520614" cy="1597366"/>
        </p:xfrm>
        <a:graphic>
          <a:graphicData uri="http://schemas.openxmlformats.org/presentationml/2006/ole">
            <mc:AlternateContent xmlns:mc="http://schemas.openxmlformats.org/markup-compatibility/2006">
              <mc:Choice xmlns:v="urn:schemas-microsoft-com:vml" Requires="v">
                <p:oleObj spid="_x0000_s2108" name="Bitmapafbeelding" r:id="rId5" imgW="11200000" imgH="7114286" progId="Paint.Picture">
                  <p:embed/>
                </p:oleObj>
              </mc:Choice>
              <mc:Fallback>
                <p:oleObj name="Bitmapafbeelding" r:id="rId5" imgW="11200000" imgH="7114286" progId="Paint.Picture">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7971" y="4864840"/>
                        <a:ext cx="2520614" cy="1597366"/>
                      </a:xfrm>
                      <a:prstGeom prst="rect">
                        <a:avLst/>
                      </a:prstGeom>
                      <a:noFill/>
                    </p:spPr>
                  </p:pic>
                </p:oleObj>
              </mc:Fallback>
            </mc:AlternateContent>
          </a:graphicData>
        </a:graphic>
      </p:graphicFrame>
    </p:spTree>
    <p:extLst>
      <p:ext uri="{BB962C8B-B14F-4D97-AF65-F5344CB8AC3E}">
        <p14:creationId xmlns:p14="http://schemas.microsoft.com/office/powerpoint/2010/main" val="12775621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2270234" y="5281448"/>
            <a:ext cx="7898525" cy="830997"/>
          </a:xfrm>
          <a:prstGeom prst="rect">
            <a:avLst/>
          </a:prstGeom>
          <a:noFill/>
        </p:spPr>
        <p:txBody>
          <a:bodyPr wrap="square" rtlCol="0">
            <a:spAutoFit/>
          </a:bodyPr>
          <a:lstStyle/>
          <a:p>
            <a:pPr algn="ctr"/>
            <a:r>
              <a:rPr lang="nl-NL" sz="4800" dirty="0" smtClean="0"/>
              <a:t>afmelden</a:t>
            </a:r>
            <a:endParaRPr lang="nl-NL" sz="4800" dirty="0"/>
          </a:p>
        </p:txBody>
      </p:sp>
      <p:sp>
        <p:nvSpPr>
          <p:cNvPr id="3" name="AutoShape 2" descr="http://www.fysiotherapiebeukenplein.nl/wp-content/uploads/011-tijdig-afbellen.jpg"/>
          <p:cNvSpPr>
            <a:spLocks noGrp="1" noChangeAspect="1" noChangeArrowheads="1"/>
          </p:cNvSpPr>
          <p:nvPr>
            <p:ph idx="1"/>
          </p:nvPr>
        </p:nvSpPr>
        <p:spPr bwMode="auto">
          <a:xfrm>
            <a:off x="1039813" y="962025"/>
            <a:ext cx="9720262" cy="4022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4" descr="http://www.fysiotherapiebeukenplein.nl/wp-content/uploads/011-tijdig-afbellen.jpg"/>
          <p:cNvSpPr>
            <a:spLocks noChangeAspect="1" noChangeArrowheads="1"/>
          </p:cNvSpPr>
          <p:nvPr/>
        </p:nvSpPr>
        <p:spPr bwMode="auto">
          <a:xfrm>
            <a:off x="155575" y="-1417638"/>
            <a:ext cx="2952750" cy="2952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6" descr="http://www.fysiotherapiebeukenplein.nl/wp-content/uploads/011-tijdig-afbellen.jpg"/>
          <p:cNvSpPr>
            <a:spLocks noChangeAspect="1" noChangeArrowheads="1"/>
          </p:cNvSpPr>
          <p:nvPr/>
        </p:nvSpPr>
        <p:spPr bwMode="auto">
          <a:xfrm>
            <a:off x="307975" y="-1265238"/>
            <a:ext cx="2952750" cy="2952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8" descr="http://www.fysiotherapiebeukenplein.nl/wp-content/uploads/011-tijdig-afbellen.jpg"/>
          <p:cNvSpPr>
            <a:spLocks noChangeAspect="1" noChangeArrowheads="1"/>
          </p:cNvSpPr>
          <p:nvPr/>
        </p:nvSpPr>
        <p:spPr bwMode="auto">
          <a:xfrm>
            <a:off x="460375" y="-1112838"/>
            <a:ext cx="2952750" cy="2952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Afbeelding 6"/>
          <p:cNvPicPr>
            <a:picLocks noChangeAspect="1"/>
          </p:cNvPicPr>
          <p:nvPr/>
        </p:nvPicPr>
        <p:blipFill>
          <a:blip r:embed="rId2"/>
          <a:stretch>
            <a:fillRect/>
          </a:stretch>
        </p:blipFill>
        <p:spPr>
          <a:xfrm>
            <a:off x="3992563" y="961259"/>
            <a:ext cx="4023491" cy="4023491"/>
          </a:xfrm>
          <a:prstGeom prst="rect">
            <a:avLst/>
          </a:prstGeom>
        </p:spPr>
      </p:pic>
    </p:spTree>
    <p:extLst>
      <p:ext uri="{BB962C8B-B14F-4D97-AF65-F5344CB8AC3E}">
        <p14:creationId xmlns:p14="http://schemas.microsoft.com/office/powerpoint/2010/main" val="27620190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Ziek?</a:t>
            </a:r>
            <a:endParaRPr lang="nl-NL" dirty="0"/>
          </a:p>
        </p:txBody>
      </p:sp>
      <p:sp>
        <p:nvSpPr>
          <p:cNvPr id="3" name="Tijdelijke aanduiding voor inhoud 2"/>
          <p:cNvSpPr>
            <a:spLocks noGrp="1"/>
          </p:cNvSpPr>
          <p:nvPr>
            <p:ph idx="1"/>
          </p:nvPr>
        </p:nvSpPr>
        <p:spPr>
          <a:xfrm>
            <a:off x="3909219" y="2613753"/>
            <a:ext cx="5092892" cy="2326992"/>
          </a:xfrm>
          <a:ln>
            <a:solidFill>
              <a:schemeClr val="accent1"/>
            </a:solidFill>
          </a:ln>
        </p:spPr>
        <p:txBody>
          <a:bodyPr>
            <a:normAutofit lnSpcReduction="10000"/>
          </a:bodyPr>
          <a:lstStyle/>
          <a:p>
            <a:r>
              <a:rPr lang="nl-NL" dirty="0" smtClean="0"/>
              <a:t>Is uw kind ziek?</a:t>
            </a:r>
          </a:p>
          <a:p>
            <a:r>
              <a:rPr lang="nl-NL" dirty="0" smtClean="0"/>
              <a:t>Kan uw kind niet naar school komen?</a:t>
            </a:r>
          </a:p>
          <a:p>
            <a:r>
              <a:rPr lang="nl-NL" dirty="0" smtClean="0"/>
              <a:t>U moet uw kind afmelden.</a:t>
            </a:r>
          </a:p>
          <a:p>
            <a:endParaRPr lang="nl-NL" dirty="0" smtClean="0"/>
          </a:p>
          <a:p>
            <a:r>
              <a:rPr lang="nl-NL" sz="2800" b="1" dirty="0" smtClean="0"/>
              <a:t>Bel de school :  010 – 4359823</a:t>
            </a:r>
          </a:p>
          <a:p>
            <a:endParaRPr lang="nl-NL" sz="2800" dirty="0" smtClean="0"/>
          </a:p>
        </p:txBody>
      </p:sp>
      <p:sp>
        <p:nvSpPr>
          <p:cNvPr id="4" name="Rectangle 2"/>
          <p:cNvSpPr>
            <a:spLocks noChangeArrowheads="1"/>
          </p:cNvSpPr>
          <p:nvPr/>
        </p:nvSpPr>
        <p:spPr bwMode="auto">
          <a:xfrm>
            <a:off x="7866992" y="3436882"/>
            <a:ext cx="144309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a:p>
        </p:txBody>
      </p:sp>
      <p:graphicFrame>
        <p:nvGraphicFramePr>
          <p:cNvPr id="5" name="Object 4"/>
          <p:cNvGraphicFramePr>
            <a:graphicFrameLocks noChangeAspect="1"/>
          </p:cNvGraphicFramePr>
          <p:nvPr>
            <p:extLst>
              <p:ext uri="{D42A27DB-BD31-4B8C-83A1-F6EECF244321}">
                <p14:modId xmlns:p14="http://schemas.microsoft.com/office/powerpoint/2010/main" val="3039386271"/>
              </p:ext>
            </p:extLst>
          </p:nvPr>
        </p:nvGraphicFramePr>
        <p:xfrm>
          <a:off x="942404" y="4834651"/>
          <a:ext cx="2391541" cy="1529474"/>
        </p:xfrm>
        <a:graphic>
          <a:graphicData uri="http://schemas.openxmlformats.org/presentationml/2006/ole">
            <mc:AlternateContent xmlns:mc="http://schemas.openxmlformats.org/markup-compatibility/2006">
              <mc:Choice xmlns:v="urn:schemas-microsoft-com:vml" Requires="v">
                <p:oleObj spid="_x0000_s5150" name="Bitmapafbeelding" r:id="rId3" imgW="11114286" imgH="7125695" progId="Paint.Picture">
                  <p:embed/>
                </p:oleObj>
              </mc:Choice>
              <mc:Fallback>
                <p:oleObj name="Bitmapafbeelding" r:id="rId3" imgW="11114286" imgH="7125695"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404" y="4834651"/>
                        <a:ext cx="2391541" cy="1529474"/>
                      </a:xfrm>
                      <a:prstGeom prst="rect">
                        <a:avLst/>
                      </a:prstGeom>
                      <a:noFill/>
                    </p:spPr>
                  </p:pic>
                </p:oleObj>
              </mc:Fallback>
            </mc:AlternateContent>
          </a:graphicData>
        </a:graphic>
      </p:graphicFrame>
      <p:sp>
        <p:nvSpPr>
          <p:cNvPr id="7" name="Rectangle 4"/>
          <p:cNvSpPr>
            <a:spLocks noChangeArrowheads="1"/>
          </p:cNvSpPr>
          <p:nvPr/>
        </p:nvSpPr>
        <p:spPr bwMode="auto">
          <a:xfrm>
            <a:off x="1024129" y="4834651"/>
            <a:ext cx="1871223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a:p>
        </p:txBody>
      </p:sp>
      <p:sp>
        <p:nvSpPr>
          <p:cNvPr id="9" name="Rectangle 2"/>
          <p:cNvSpPr>
            <a:spLocks noChangeArrowheads="1"/>
          </p:cNvSpPr>
          <p:nvPr/>
        </p:nvSpPr>
        <p:spPr bwMode="auto">
          <a:xfrm>
            <a:off x="1017971" y="4864839"/>
            <a:ext cx="156088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a:p>
        </p:txBody>
      </p:sp>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6059" y="2118559"/>
            <a:ext cx="1744233" cy="2608198"/>
          </a:xfrm>
          <a:prstGeom prst="rect">
            <a:avLst/>
          </a:prstGeom>
        </p:spPr>
      </p:pic>
    </p:spTree>
    <p:extLst>
      <p:ext uri="{BB962C8B-B14F-4D97-AF65-F5344CB8AC3E}">
        <p14:creationId xmlns:p14="http://schemas.microsoft.com/office/powerpoint/2010/main" val="13459288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Afbeelding 136"/>
          <p:cNvPicPr>
            <a:picLocks noChangeAspect="1" noChangeArrowheads="1"/>
          </p:cNvPicPr>
          <p:nvPr/>
        </p:nvPicPr>
        <p:blipFill>
          <a:blip r:embed="rId2">
            <a:extLst>
              <a:ext uri="{28A0092B-C50C-407E-A947-70E740481C1C}">
                <a14:useLocalDpi xmlns:a14="http://schemas.microsoft.com/office/drawing/2010/main" val="0"/>
              </a:ext>
            </a:extLst>
          </a:blip>
          <a:srcRect l="9290" t="16905" r="10605" b="21130"/>
          <a:stretch>
            <a:fillRect/>
          </a:stretch>
        </p:blipFill>
        <p:spPr bwMode="auto">
          <a:xfrm>
            <a:off x="9467771" y="5158066"/>
            <a:ext cx="996666" cy="799108"/>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nl-NL" dirty="0" smtClean="0"/>
              <a:t>Woensdag:  Gymnastiek / Zwemmen</a:t>
            </a:r>
            <a:endParaRPr lang="nl-NL" dirty="0"/>
          </a:p>
        </p:txBody>
      </p:sp>
      <p:pic>
        <p:nvPicPr>
          <p:cNvPr id="8" name="Tijdelijke aanduiding voor inhoud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517" y="1837535"/>
            <a:ext cx="3020577" cy="2008140"/>
          </a:xfrm>
          <a:ln>
            <a:solidFill>
              <a:schemeClr val="accent1"/>
            </a:solidFill>
          </a:ln>
        </p:spPr>
      </p:pic>
      <p:sp>
        <p:nvSpPr>
          <p:cNvPr id="4" name="Rectangle 2"/>
          <p:cNvSpPr>
            <a:spLocks noChangeArrowheads="1"/>
          </p:cNvSpPr>
          <p:nvPr/>
        </p:nvSpPr>
        <p:spPr bwMode="auto">
          <a:xfrm>
            <a:off x="7866992" y="3436882"/>
            <a:ext cx="144309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a:p>
        </p:txBody>
      </p:sp>
      <p:sp>
        <p:nvSpPr>
          <p:cNvPr id="6" name="Tijdelijke aanduiding voor inhoud 2"/>
          <p:cNvSpPr txBox="1">
            <a:spLocks/>
          </p:cNvSpPr>
          <p:nvPr/>
        </p:nvSpPr>
        <p:spPr>
          <a:xfrm>
            <a:off x="3909217" y="1840579"/>
            <a:ext cx="5313609" cy="2005096"/>
          </a:xfrm>
          <a:prstGeom prst="rect">
            <a:avLst/>
          </a:prstGeom>
          <a:ln>
            <a:solidFill>
              <a:schemeClr val="accent1"/>
            </a:solidFill>
          </a:ln>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r>
              <a:rPr lang="nl-NL" dirty="0" smtClean="0"/>
              <a:t>De kinderen krijgen op woensdag gymles. </a:t>
            </a:r>
            <a:br>
              <a:rPr lang="nl-NL" dirty="0" smtClean="0"/>
            </a:br>
            <a:r>
              <a:rPr lang="nl-NL" dirty="0" smtClean="0"/>
              <a:t>De gymles wordt gegeven door meester Kevin. De juf gaat met de kinderen mee en blijft bij de gymles. De meisjes en de jongens kleden zich apart om, maar gymmen samen. Na de gym gaan de kinderen weer terug naar school. </a:t>
            </a:r>
          </a:p>
        </p:txBody>
      </p:sp>
      <p:sp>
        <p:nvSpPr>
          <p:cNvPr id="7" name="Rectangle 4"/>
          <p:cNvSpPr>
            <a:spLocks noChangeArrowheads="1"/>
          </p:cNvSpPr>
          <p:nvPr/>
        </p:nvSpPr>
        <p:spPr bwMode="auto">
          <a:xfrm>
            <a:off x="1024129" y="4834651"/>
            <a:ext cx="1871223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a:p>
        </p:txBody>
      </p:sp>
      <p:sp>
        <p:nvSpPr>
          <p:cNvPr id="9" name="Rectangle 2"/>
          <p:cNvSpPr>
            <a:spLocks noChangeArrowheads="1"/>
          </p:cNvSpPr>
          <p:nvPr/>
        </p:nvSpPr>
        <p:spPr bwMode="auto">
          <a:xfrm>
            <a:off x="1017971" y="4864839"/>
            <a:ext cx="156088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a:p>
        </p:txBody>
      </p:sp>
      <p:pic>
        <p:nvPicPr>
          <p:cNvPr id="11" name="Afbeelding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457" y="4414345"/>
            <a:ext cx="3079637" cy="2045392"/>
          </a:xfrm>
          <a:prstGeom prst="rect">
            <a:avLst/>
          </a:prstGeom>
        </p:spPr>
      </p:pic>
      <p:sp>
        <p:nvSpPr>
          <p:cNvPr id="12" name="Tijdelijke aanduiding voor inhoud 2"/>
          <p:cNvSpPr txBox="1">
            <a:spLocks/>
          </p:cNvSpPr>
          <p:nvPr/>
        </p:nvSpPr>
        <p:spPr>
          <a:xfrm>
            <a:off x="3909216" y="4414345"/>
            <a:ext cx="5313609" cy="2005096"/>
          </a:xfrm>
          <a:prstGeom prst="rect">
            <a:avLst/>
          </a:prstGeom>
          <a:ln>
            <a:solidFill>
              <a:schemeClr val="accent1"/>
            </a:solidFill>
          </a:ln>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r>
              <a:rPr lang="nl-NL" dirty="0" smtClean="0"/>
              <a:t>De kinderen krijgen op donderdag zwemles</a:t>
            </a:r>
            <a:br>
              <a:rPr lang="nl-NL" dirty="0" smtClean="0"/>
            </a:br>
            <a:r>
              <a:rPr lang="nl-NL" dirty="0" smtClean="0"/>
              <a:t>De zwemles wordt gegeven door meerdere juffen. De juf gaat met de kinderen mee en blijft bij de zwemles. De meisjes en de jongens kleden zich apart om, maar zwemmen samen. Na de zwemles gaan de kinderen weer terug naar school. </a:t>
            </a:r>
          </a:p>
        </p:txBody>
      </p:sp>
      <p:pic>
        <p:nvPicPr>
          <p:cNvPr id="4099" name="Afbeelding 1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3600" y="1351692"/>
            <a:ext cx="827064" cy="993928"/>
          </a:xfrm>
          <a:prstGeom prst="rect">
            <a:avLst/>
          </a:prstGeom>
          <a:noFill/>
          <a:extLst>
            <a:ext uri="{909E8E84-426E-40DD-AFC4-6F175D3DCCD1}">
              <a14:hiddenFill xmlns:a14="http://schemas.microsoft.com/office/drawing/2010/main">
                <a:solidFill>
                  <a:srgbClr val="FFFFFF"/>
                </a:solidFill>
              </a14:hiddenFill>
            </a:ext>
          </a:extLst>
        </p:spPr>
      </p:pic>
      <p:pic>
        <p:nvPicPr>
          <p:cNvPr id="4098" name="Afbeelding 133"/>
          <p:cNvPicPr>
            <a:picLocks noChangeAspect="1" noChangeArrowheads="1"/>
          </p:cNvPicPr>
          <p:nvPr/>
        </p:nvPicPr>
        <p:blipFill>
          <a:blip r:embed="rId6">
            <a:extLst>
              <a:ext uri="{28A0092B-C50C-407E-A947-70E740481C1C}">
                <a14:useLocalDpi xmlns:a14="http://schemas.microsoft.com/office/drawing/2010/main" val="0"/>
              </a:ext>
            </a:extLst>
          </a:blip>
          <a:srcRect l="33156" r="32854"/>
          <a:stretch>
            <a:fillRect/>
          </a:stretch>
        </p:blipFill>
        <p:spPr bwMode="auto">
          <a:xfrm>
            <a:off x="9412612" y="2244777"/>
            <a:ext cx="805880" cy="606132"/>
          </a:xfrm>
          <a:prstGeom prst="rect">
            <a:avLst/>
          </a:prstGeom>
          <a:noFill/>
          <a:extLst>
            <a:ext uri="{909E8E84-426E-40DD-AFC4-6F175D3DCCD1}">
              <a14:hiddenFill xmlns:a14="http://schemas.microsoft.com/office/drawing/2010/main">
                <a:solidFill>
                  <a:srgbClr val="FFFFFF"/>
                </a:solidFill>
              </a14:hiddenFill>
            </a:ext>
          </a:extLst>
        </p:spPr>
      </p:pic>
      <p:pic>
        <p:nvPicPr>
          <p:cNvPr id="4097" name="Afbeelding 1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91937" y="2862278"/>
            <a:ext cx="761715" cy="69547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4"/>
          <p:cNvSpPr>
            <a:spLocks noChangeArrowheads="1"/>
          </p:cNvSpPr>
          <p:nvPr/>
        </p:nvSpPr>
        <p:spPr bwMode="auto">
          <a:xfrm>
            <a:off x="9658350" y="59627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14" name="Rectangle 5"/>
          <p:cNvSpPr>
            <a:spLocks noChangeArrowheads="1"/>
          </p:cNvSpPr>
          <p:nvPr/>
        </p:nvSpPr>
        <p:spPr bwMode="auto">
          <a:xfrm>
            <a:off x="10522763" y="1312919"/>
            <a:ext cx="1350050"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het </a:t>
            </a:r>
            <a:r>
              <a:rPr kumimoji="0" lang="nl-NL" altLang="nl-NL" sz="11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t-shirt</a:t>
            </a:r>
            <a:r>
              <a:rPr kumimoji="0" lang="nl-NL" altLang="nl-NL"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sz="1100" dirty="0">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sz="1100" dirty="0">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de korte broek  </a:t>
            </a: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sz="1100" dirty="0">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sz="1100" dirty="0">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de gymschoenen</a:t>
            </a:r>
            <a:r>
              <a:rPr kumimoji="0" lang="nl-NL" altLang="nl-NL" sz="1500" b="0" i="0" u="none" strike="noStrike" cap="none" normalizeH="0" baseline="0" dirty="0" smtClean="0">
                <a:ln>
                  <a:noFill/>
                </a:ln>
                <a:solidFill>
                  <a:schemeClr val="tx1"/>
                </a:solidFill>
                <a:effectLst/>
                <a:latin typeface="Arial" panose="020B0604020202020204" pitchFamily="34" charset="0"/>
              </a:rPr>
              <a:t> </a:t>
            </a:r>
            <a:endParaRPr kumimoji="0" lang="nl-NL" altLang="nl-NL" sz="1800" b="0" i="0" u="none" strike="noStrike" cap="none" normalizeH="0" baseline="0" dirty="0" smtClean="0">
              <a:ln>
                <a:noFill/>
              </a:ln>
              <a:solidFill>
                <a:schemeClr val="tx1"/>
              </a:solidFill>
              <a:effectLst/>
              <a:latin typeface="Arial" panose="020B0604020202020204" pitchFamily="34" charset="0"/>
            </a:endParaRPr>
          </a:p>
        </p:txBody>
      </p:sp>
      <p:pic>
        <p:nvPicPr>
          <p:cNvPr id="4104" name="Afbeelding 1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99553" y="4080981"/>
            <a:ext cx="1335496" cy="12192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Afbeelding 137"/>
          <p:cNvPicPr>
            <a:picLocks noChangeAspect="1" noChangeArrowheads="1"/>
          </p:cNvPicPr>
          <p:nvPr/>
        </p:nvPicPr>
        <p:blipFill>
          <a:blip r:embed="rId9">
            <a:extLst>
              <a:ext uri="{28A0092B-C50C-407E-A947-70E740481C1C}">
                <a14:useLocalDpi xmlns:a14="http://schemas.microsoft.com/office/drawing/2010/main" val="0"/>
              </a:ext>
            </a:extLst>
          </a:blip>
          <a:srcRect l="3276" t="24306" r="4111" b="24258"/>
          <a:stretch>
            <a:fillRect/>
          </a:stretch>
        </p:blipFill>
        <p:spPr bwMode="auto">
          <a:xfrm>
            <a:off x="9273067" y="5917682"/>
            <a:ext cx="1471133" cy="7429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9"/>
          <p:cNvSpPr>
            <a:spLocks noChangeArrowheads="1"/>
          </p:cNvSpPr>
          <p:nvPr/>
        </p:nvSpPr>
        <p:spPr bwMode="auto">
          <a:xfrm>
            <a:off x="8093356" y="3845675"/>
            <a:ext cx="13354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a:p>
        </p:txBody>
      </p:sp>
      <p:sp>
        <p:nvSpPr>
          <p:cNvPr id="16" name="Rectangle 10"/>
          <p:cNvSpPr>
            <a:spLocks noChangeArrowheads="1"/>
          </p:cNvSpPr>
          <p:nvPr/>
        </p:nvSpPr>
        <p:spPr bwMode="auto">
          <a:xfrm>
            <a:off x="8093356" y="6353295"/>
            <a:ext cx="1335496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nl-NL" altLang="nl-NL" sz="1800" b="0" i="0" u="none" strike="noStrike" cap="none" normalizeH="0" baseline="0" smtClean="0">
              <a:ln>
                <a:noFill/>
              </a:ln>
              <a:solidFill>
                <a:schemeClr val="tx1"/>
              </a:solidFill>
              <a:effectLst/>
              <a:latin typeface="Arial" panose="020B0604020202020204" pitchFamily="34" charset="0"/>
            </a:endParaRPr>
          </a:p>
        </p:txBody>
      </p:sp>
      <p:sp>
        <p:nvSpPr>
          <p:cNvPr id="17" name="Rectangle 11"/>
          <p:cNvSpPr>
            <a:spLocks noChangeArrowheads="1"/>
          </p:cNvSpPr>
          <p:nvPr/>
        </p:nvSpPr>
        <p:spPr bwMode="auto">
          <a:xfrm>
            <a:off x="10659141" y="4665949"/>
            <a:ext cx="1265181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het badpak  (meisje)</a:t>
            </a: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sz="11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 zwembroek (jongen) </a:t>
            </a: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sz="11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sz="11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 handdoek</a:t>
            </a:r>
            <a:endParaRPr kumimoji="0" lang="nl-NL" altLang="nl-NL"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677257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8004" y="584579"/>
            <a:ext cx="9720072" cy="1499616"/>
          </a:xfrm>
        </p:spPr>
        <p:txBody>
          <a:bodyPr/>
          <a:lstStyle/>
          <a:p>
            <a:r>
              <a:rPr lang="nl-NL" dirty="0" smtClean="0"/>
              <a:t>Eten en drinken</a:t>
            </a:r>
            <a:endParaRPr lang="nl-NL" dirty="0"/>
          </a:p>
        </p:txBody>
      </p:sp>
      <p:sp>
        <p:nvSpPr>
          <p:cNvPr id="12" name="Tijdelijke aanduiding voor inhoud 2"/>
          <p:cNvSpPr txBox="1">
            <a:spLocks/>
          </p:cNvSpPr>
          <p:nvPr/>
        </p:nvSpPr>
        <p:spPr>
          <a:xfrm>
            <a:off x="898004" y="2215574"/>
            <a:ext cx="5092892" cy="1472502"/>
          </a:xfrm>
          <a:prstGeom prst="rect">
            <a:avLst/>
          </a:prstGeom>
          <a:ln>
            <a:solidFill>
              <a:schemeClr val="accent1"/>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nl-NL" dirty="0" smtClean="0"/>
              <a:t>Uw kind eet 2x op school.</a:t>
            </a:r>
          </a:p>
          <a:p>
            <a:r>
              <a:rPr lang="nl-NL" dirty="0" smtClean="0"/>
              <a:t>U moet uw kind dus genoeg eten meegeven voor 2 pauzes.</a:t>
            </a:r>
          </a:p>
        </p:txBody>
      </p:sp>
      <p:sp>
        <p:nvSpPr>
          <p:cNvPr id="13" name="Tijdelijke aanduiding voor inhoud 2"/>
          <p:cNvSpPr txBox="1">
            <a:spLocks/>
          </p:cNvSpPr>
          <p:nvPr/>
        </p:nvSpPr>
        <p:spPr>
          <a:xfrm>
            <a:off x="898004" y="3977110"/>
            <a:ext cx="5092892" cy="2320087"/>
          </a:xfrm>
          <a:prstGeom prst="rect">
            <a:avLst/>
          </a:prstGeom>
          <a:ln>
            <a:solidFill>
              <a:schemeClr val="accent1"/>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nl-NL" dirty="0" smtClean="0"/>
              <a:t>Geef uw kind genoeg drinken mee. </a:t>
            </a:r>
            <a:r>
              <a:rPr lang="nl-NL" dirty="0"/>
              <a:t> </a:t>
            </a:r>
            <a:r>
              <a:rPr lang="nl-NL" dirty="0" smtClean="0"/>
              <a:t/>
            </a:r>
            <a:br>
              <a:rPr lang="nl-NL" dirty="0" smtClean="0"/>
            </a:br>
            <a:r>
              <a:rPr lang="nl-NL" dirty="0" smtClean="0"/>
              <a:t>2 of 3 pakjes / flesjes drinken.</a:t>
            </a:r>
          </a:p>
          <a:p>
            <a:endParaRPr lang="nl-NL" dirty="0"/>
          </a:p>
          <a:p>
            <a:r>
              <a:rPr lang="nl-NL" dirty="0" smtClean="0"/>
              <a:t>Eten?  Brood met beleg en fruit zijn goed. Geen snoep, chips of chocolade.</a:t>
            </a:r>
          </a:p>
          <a:p>
            <a:endParaRPr lang="nl-NL" dirty="0"/>
          </a:p>
          <a:p>
            <a:pPr marL="0" indent="0">
              <a:buNone/>
            </a:pPr>
            <a:endParaRPr lang="nl-NL" dirty="0" smtClean="0"/>
          </a:p>
        </p:txBody>
      </p:sp>
      <p:pic>
        <p:nvPicPr>
          <p:cNvPr id="14" name="Afbeelding 13"/>
          <p:cNvPicPr/>
          <p:nvPr/>
        </p:nvPicPr>
        <p:blipFill>
          <a:blip r:embed="rId2">
            <a:extLst>
              <a:ext uri="{28A0092B-C50C-407E-A947-70E740481C1C}">
                <a14:useLocalDpi xmlns:a14="http://schemas.microsoft.com/office/drawing/2010/main" val="0"/>
              </a:ext>
            </a:extLst>
          </a:blip>
          <a:stretch>
            <a:fillRect/>
          </a:stretch>
        </p:blipFill>
        <p:spPr>
          <a:xfrm>
            <a:off x="6714270" y="1163007"/>
            <a:ext cx="3470253" cy="2105134"/>
          </a:xfrm>
          <a:prstGeom prst="rect">
            <a:avLst/>
          </a:prstGeom>
        </p:spPr>
      </p:pic>
      <p:pic>
        <p:nvPicPr>
          <p:cNvPr id="15" name="Afbeelding 14"/>
          <p:cNvPicPr/>
          <p:nvPr/>
        </p:nvPicPr>
        <p:blipFill>
          <a:blip r:embed="rId3">
            <a:extLst>
              <a:ext uri="{28A0092B-C50C-407E-A947-70E740481C1C}">
                <a14:useLocalDpi xmlns:a14="http://schemas.microsoft.com/office/drawing/2010/main" val="0"/>
              </a:ext>
            </a:extLst>
          </a:blip>
          <a:stretch>
            <a:fillRect/>
          </a:stretch>
        </p:blipFill>
        <p:spPr>
          <a:xfrm>
            <a:off x="7088897" y="3676510"/>
            <a:ext cx="2720997" cy="2620688"/>
          </a:xfrm>
          <a:prstGeom prst="rect">
            <a:avLst/>
          </a:prstGeom>
        </p:spPr>
      </p:pic>
    </p:spTree>
    <p:extLst>
      <p:ext uri="{BB962C8B-B14F-4D97-AF65-F5344CB8AC3E}">
        <p14:creationId xmlns:p14="http://schemas.microsoft.com/office/powerpoint/2010/main" val="10107243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1936750" y="5328744"/>
            <a:ext cx="7898525" cy="830997"/>
          </a:xfrm>
          <a:prstGeom prst="rect">
            <a:avLst/>
          </a:prstGeom>
          <a:noFill/>
        </p:spPr>
        <p:txBody>
          <a:bodyPr wrap="square" rtlCol="0">
            <a:spAutoFit/>
          </a:bodyPr>
          <a:lstStyle/>
          <a:p>
            <a:pPr algn="ctr"/>
            <a:r>
              <a:rPr lang="nl-NL" sz="4800" dirty="0"/>
              <a:t>d</a:t>
            </a:r>
            <a:r>
              <a:rPr lang="nl-NL" sz="4800" dirty="0" smtClean="0"/>
              <a:t>e schoolarts</a:t>
            </a:r>
            <a:endParaRPr lang="nl-NL" sz="4800" dirty="0"/>
          </a:p>
        </p:txBody>
      </p:sp>
      <p:sp>
        <p:nvSpPr>
          <p:cNvPr id="3" name="AutoShape 2" descr="http://www.fysiotherapiebeukenplein.nl/wp-content/uploads/011-tijdig-afbellen.jpg"/>
          <p:cNvSpPr>
            <a:spLocks noGrp="1" noChangeAspect="1" noChangeArrowheads="1"/>
          </p:cNvSpPr>
          <p:nvPr>
            <p:ph idx="1"/>
          </p:nvPr>
        </p:nvSpPr>
        <p:spPr bwMode="auto">
          <a:xfrm>
            <a:off x="1039813" y="962025"/>
            <a:ext cx="9720262" cy="4022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4" descr="http://www.fysiotherapiebeukenplein.nl/wp-content/uploads/011-tijdig-afbellen.jpg"/>
          <p:cNvSpPr>
            <a:spLocks noChangeAspect="1" noChangeArrowheads="1"/>
          </p:cNvSpPr>
          <p:nvPr/>
        </p:nvSpPr>
        <p:spPr bwMode="auto">
          <a:xfrm>
            <a:off x="155575" y="-1417638"/>
            <a:ext cx="2952750" cy="2952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6" descr="http://www.fysiotherapiebeukenplein.nl/wp-content/uploads/011-tijdig-afbellen.jpg"/>
          <p:cNvSpPr>
            <a:spLocks noChangeAspect="1" noChangeArrowheads="1"/>
          </p:cNvSpPr>
          <p:nvPr/>
        </p:nvSpPr>
        <p:spPr bwMode="auto">
          <a:xfrm>
            <a:off x="307975" y="-1265238"/>
            <a:ext cx="2952750" cy="2952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8" descr="http://www.fysiotherapiebeukenplein.nl/wp-content/uploads/011-tijdig-afbellen.jpg"/>
          <p:cNvSpPr>
            <a:spLocks noChangeAspect="1" noChangeArrowheads="1"/>
          </p:cNvSpPr>
          <p:nvPr/>
        </p:nvSpPr>
        <p:spPr bwMode="auto">
          <a:xfrm>
            <a:off x="460375" y="-1112838"/>
            <a:ext cx="2952750" cy="2952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170" name="Picture 2" descr="https://encrypted-tbn1.gstatic.com/images?q=tbn:ANd9GcQXsd-9R2pSEFVGK3PJrXzvcDJOpT1a3ytIWfCGHyg_M_6qh0c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3082" y="1067785"/>
            <a:ext cx="3229413" cy="391696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testportals.nl/tegelimages/lq_150202164846_logo-cj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6074" y="962025"/>
            <a:ext cx="2952750" cy="1104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1611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schoolarts</a:t>
            </a:r>
            <a:endParaRPr lang="nl-NL" dirty="0"/>
          </a:p>
        </p:txBody>
      </p:sp>
      <p:pic>
        <p:nvPicPr>
          <p:cNvPr id="4" name="Picture 4" descr="http://www.testportals.nl/tegelimages/lq_150202164846_logo-cj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4253" y="230123"/>
            <a:ext cx="2952750" cy="1104901"/>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inhoud 2"/>
          <p:cNvSpPr txBox="1">
            <a:spLocks/>
          </p:cNvSpPr>
          <p:nvPr/>
        </p:nvSpPr>
        <p:spPr>
          <a:xfrm>
            <a:off x="1024127" y="2286000"/>
            <a:ext cx="6322603" cy="4023360"/>
          </a:xfrm>
          <a:prstGeom prst="rect">
            <a:avLst/>
          </a:prstGeom>
          <a:ln>
            <a:solidFill>
              <a:schemeClr val="accent1"/>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nl-NL" dirty="0"/>
          </a:p>
          <a:p>
            <a:pPr marL="0" indent="0">
              <a:buNone/>
            </a:pPr>
            <a:r>
              <a:rPr lang="nl-NL" dirty="0" smtClean="0"/>
              <a:t>U krijgt een brief. </a:t>
            </a:r>
            <a:endParaRPr lang="nl-NL" dirty="0"/>
          </a:p>
          <a:p>
            <a:pPr marL="0" indent="0">
              <a:buNone/>
            </a:pPr>
            <a:r>
              <a:rPr lang="nl-NL" dirty="0" smtClean="0"/>
              <a:t>Een brief van de schoolarts. </a:t>
            </a:r>
            <a:br>
              <a:rPr lang="nl-NL" dirty="0" smtClean="0"/>
            </a:br>
            <a:r>
              <a:rPr lang="nl-NL" dirty="0" smtClean="0"/>
              <a:t>De schoolarts kijkt naar de gezondheid van uw kind. </a:t>
            </a:r>
            <a:br>
              <a:rPr lang="nl-NL" dirty="0" smtClean="0"/>
            </a:br>
            <a:r>
              <a:rPr lang="nl-NL" dirty="0" smtClean="0"/>
              <a:t>De schoolarts kijkt naar de ogen en oren. </a:t>
            </a:r>
            <a:br>
              <a:rPr lang="nl-NL" dirty="0" smtClean="0"/>
            </a:br>
            <a:r>
              <a:rPr lang="nl-NL" dirty="0" smtClean="0"/>
              <a:t>De arts gaat uw kind meten en wegen. </a:t>
            </a:r>
            <a:br>
              <a:rPr lang="nl-NL" dirty="0" smtClean="0"/>
            </a:br>
            <a:r>
              <a:rPr lang="nl-NL" dirty="0" smtClean="0"/>
              <a:t>Soms moet u terug. </a:t>
            </a:r>
            <a:br>
              <a:rPr lang="nl-NL" dirty="0" smtClean="0"/>
            </a:br>
            <a:r>
              <a:rPr lang="nl-NL" dirty="0" smtClean="0"/>
              <a:t>Soms krijgt uw kind een prik.</a:t>
            </a:r>
          </a:p>
        </p:txBody>
      </p:sp>
      <p:pic>
        <p:nvPicPr>
          <p:cNvPr id="8194" name="Picture 2" descr="http://www.mamaplaats.nl/image/legacy/2014/11/schoolarts_750x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9506" y="2286000"/>
            <a:ext cx="29527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1.bp.blogspot.com/-MaT-ynFONKc/TYosgnXGAPI/AAAAAAAAC1A/WWlzjbZ8cOY/s1600/stethoscoo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4360" y="4320825"/>
            <a:ext cx="1988535" cy="1988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3084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1936750" y="5328744"/>
            <a:ext cx="7898525" cy="830997"/>
          </a:xfrm>
          <a:prstGeom prst="rect">
            <a:avLst/>
          </a:prstGeom>
          <a:noFill/>
        </p:spPr>
        <p:txBody>
          <a:bodyPr wrap="square" rtlCol="0">
            <a:spAutoFit/>
          </a:bodyPr>
          <a:lstStyle/>
          <a:p>
            <a:pPr algn="ctr"/>
            <a:r>
              <a:rPr lang="nl-NL" sz="4800" dirty="0"/>
              <a:t>d</a:t>
            </a:r>
            <a:r>
              <a:rPr lang="nl-NL" sz="4800" dirty="0" smtClean="0"/>
              <a:t>e verlofbrief</a:t>
            </a:r>
            <a:endParaRPr lang="nl-NL" sz="4800" dirty="0"/>
          </a:p>
        </p:txBody>
      </p:sp>
      <p:sp>
        <p:nvSpPr>
          <p:cNvPr id="3" name="AutoShape 2" descr="http://www.fysiotherapiebeukenplein.nl/wp-content/uploads/011-tijdig-afbellen.jpg"/>
          <p:cNvSpPr>
            <a:spLocks noGrp="1" noChangeAspect="1" noChangeArrowheads="1"/>
          </p:cNvSpPr>
          <p:nvPr>
            <p:ph idx="1"/>
          </p:nvPr>
        </p:nvSpPr>
        <p:spPr bwMode="auto">
          <a:xfrm>
            <a:off x="1039813" y="962025"/>
            <a:ext cx="9720262" cy="4022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4" descr="http://www.fysiotherapiebeukenplein.nl/wp-content/uploads/011-tijdig-afbellen.jpg"/>
          <p:cNvSpPr>
            <a:spLocks noChangeAspect="1" noChangeArrowheads="1"/>
          </p:cNvSpPr>
          <p:nvPr/>
        </p:nvSpPr>
        <p:spPr bwMode="auto">
          <a:xfrm>
            <a:off x="155575" y="-1417638"/>
            <a:ext cx="2952750" cy="2952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6" descr="http://www.fysiotherapiebeukenplein.nl/wp-content/uploads/011-tijdig-afbellen.jpg"/>
          <p:cNvSpPr>
            <a:spLocks noChangeAspect="1" noChangeArrowheads="1"/>
          </p:cNvSpPr>
          <p:nvPr/>
        </p:nvSpPr>
        <p:spPr bwMode="auto">
          <a:xfrm>
            <a:off x="307975" y="-1265238"/>
            <a:ext cx="2952750" cy="2952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8" descr="http://www.fysiotherapiebeukenplein.nl/wp-content/uploads/011-tijdig-afbellen.jpg"/>
          <p:cNvSpPr>
            <a:spLocks noChangeAspect="1" noChangeArrowheads="1"/>
          </p:cNvSpPr>
          <p:nvPr/>
        </p:nvSpPr>
        <p:spPr bwMode="auto">
          <a:xfrm>
            <a:off x="460375" y="-1112838"/>
            <a:ext cx="2952750" cy="2952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graphicFrame>
        <p:nvGraphicFramePr>
          <p:cNvPr id="2" name="Object 1"/>
          <p:cNvGraphicFramePr>
            <a:graphicFrameLocks noChangeAspect="1"/>
          </p:cNvGraphicFramePr>
          <p:nvPr>
            <p:extLst>
              <p:ext uri="{D42A27DB-BD31-4B8C-83A1-F6EECF244321}">
                <p14:modId xmlns:p14="http://schemas.microsoft.com/office/powerpoint/2010/main" val="4027987889"/>
              </p:ext>
            </p:extLst>
          </p:nvPr>
        </p:nvGraphicFramePr>
        <p:xfrm>
          <a:off x="4236627" y="363537"/>
          <a:ext cx="3326634" cy="4748585"/>
        </p:xfrm>
        <a:graphic>
          <a:graphicData uri="http://schemas.openxmlformats.org/presentationml/2006/ole">
            <mc:AlternateContent xmlns:mc="http://schemas.openxmlformats.org/markup-compatibility/2006">
              <mc:Choice xmlns:v="urn:schemas-microsoft-com:vml" Requires="v">
                <p:oleObj spid="_x0000_s6158" name="Bitmapafbeelding" r:id="rId3" imgW="3296110" imgH="4715533" progId="Paint.Picture">
                  <p:embed/>
                </p:oleObj>
              </mc:Choice>
              <mc:Fallback>
                <p:oleObj name="Bitmapafbeelding" r:id="rId3" imgW="3296110" imgH="4715533"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6627" y="363537"/>
                        <a:ext cx="3326634" cy="474858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4856047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smtClean="0"/>
              <a:t>De cursus</a:t>
            </a:r>
            <a:endParaRPr lang="nl-NL" dirty="0"/>
          </a:p>
        </p:txBody>
      </p:sp>
      <p:sp>
        <p:nvSpPr>
          <p:cNvPr id="6" name="Tijdelijke aanduiding voor inhoud 5"/>
          <p:cNvSpPr>
            <a:spLocks noGrp="1"/>
          </p:cNvSpPr>
          <p:nvPr>
            <p:ph idx="1"/>
          </p:nvPr>
        </p:nvSpPr>
        <p:spPr/>
        <p:txBody>
          <a:bodyPr>
            <a:normAutofit/>
          </a:bodyPr>
          <a:lstStyle/>
          <a:p>
            <a:r>
              <a:rPr lang="nl-NL" sz="2800" dirty="0" smtClean="0"/>
              <a:t>De cursus bestaat uit 3 blokken van 5 lessen.</a:t>
            </a:r>
          </a:p>
          <a:p>
            <a:endParaRPr lang="nl-NL" sz="2800" dirty="0"/>
          </a:p>
          <a:p>
            <a:r>
              <a:rPr lang="nl-NL" sz="2800" dirty="0" smtClean="0"/>
              <a:t>Blok 1: de school</a:t>
            </a:r>
          </a:p>
          <a:p>
            <a:r>
              <a:rPr lang="nl-NL" sz="2800" dirty="0" smtClean="0"/>
              <a:t>Blok 2: hier en daar</a:t>
            </a:r>
          </a:p>
          <a:p>
            <a:r>
              <a:rPr lang="nl-NL" sz="2800" dirty="0" smtClean="0"/>
              <a:t>Blok 3: wat nu?</a:t>
            </a:r>
          </a:p>
          <a:p>
            <a:endParaRPr lang="nl-NL" sz="2800" dirty="0"/>
          </a:p>
          <a:p>
            <a:r>
              <a:rPr lang="nl-NL" sz="2800" dirty="0" smtClean="0"/>
              <a:t>Elke les duurt 60 tot 75 minuten. </a:t>
            </a:r>
            <a:endParaRPr lang="nl-NL" sz="2800" dirty="0"/>
          </a:p>
        </p:txBody>
      </p:sp>
    </p:spTree>
    <p:extLst>
      <p:ext uri="{BB962C8B-B14F-4D97-AF65-F5344CB8AC3E}">
        <p14:creationId xmlns:p14="http://schemas.microsoft.com/office/powerpoint/2010/main" val="10318251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Verlof</a:t>
            </a:r>
            <a:endParaRPr lang="nl-NL" dirty="0"/>
          </a:p>
        </p:txBody>
      </p:sp>
      <p:sp>
        <p:nvSpPr>
          <p:cNvPr id="5" name="Tijdelijke aanduiding voor inhoud 2"/>
          <p:cNvSpPr txBox="1">
            <a:spLocks/>
          </p:cNvSpPr>
          <p:nvPr/>
        </p:nvSpPr>
        <p:spPr>
          <a:xfrm>
            <a:off x="668363" y="2069066"/>
            <a:ext cx="6766645" cy="4410562"/>
          </a:xfrm>
          <a:prstGeom prst="rect">
            <a:avLst/>
          </a:prstGeom>
          <a:ln>
            <a:solidFill>
              <a:schemeClr val="accent1"/>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nl-NL" dirty="0" smtClean="0"/>
              <a:t>In uw familie is een</a:t>
            </a:r>
          </a:p>
          <a:p>
            <a:pPr>
              <a:buFont typeface="Wingdings" panose="05000000000000000000" pitchFamily="2" charset="2"/>
              <a:buChar char="v"/>
            </a:pPr>
            <a:r>
              <a:rPr lang="nl-NL" dirty="0"/>
              <a:t>b</a:t>
            </a:r>
            <a:r>
              <a:rPr lang="nl-NL" dirty="0" smtClean="0"/>
              <a:t>egrafenis</a:t>
            </a:r>
          </a:p>
          <a:p>
            <a:pPr>
              <a:buFont typeface="Wingdings" panose="05000000000000000000" pitchFamily="2" charset="2"/>
              <a:buChar char="v"/>
            </a:pPr>
            <a:r>
              <a:rPr lang="nl-NL" dirty="0" smtClean="0"/>
              <a:t>bruiloft</a:t>
            </a:r>
          </a:p>
          <a:p>
            <a:pPr>
              <a:buFont typeface="Wingdings" panose="05000000000000000000" pitchFamily="2" charset="2"/>
              <a:buChar char="v"/>
            </a:pPr>
            <a:r>
              <a:rPr lang="nl-NL" dirty="0"/>
              <a:t>f</a:t>
            </a:r>
            <a:r>
              <a:rPr lang="nl-NL" dirty="0" smtClean="0"/>
              <a:t>eest</a:t>
            </a:r>
          </a:p>
          <a:p>
            <a:pPr marL="0" indent="0">
              <a:buNone/>
            </a:pPr>
            <a:r>
              <a:rPr lang="nl-NL" dirty="0" smtClean="0"/>
              <a:t>Of u wilt op vakantie als er geen schoolvakantie is.</a:t>
            </a:r>
          </a:p>
          <a:p>
            <a:pPr marL="0" indent="0">
              <a:buNone/>
            </a:pPr>
            <a:r>
              <a:rPr lang="nl-NL" dirty="0" smtClean="0"/>
              <a:t>Dan moet u </a:t>
            </a:r>
            <a:r>
              <a:rPr lang="nl-NL" b="1" dirty="0" smtClean="0"/>
              <a:t>bij juf Liset </a:t>
            </a:r>
            <a:r>
              <a:rPr lang="nl-NL" dirty="0" smtClean="0"/>
              <a:t>een </a:t>
            </a:r>
            <a:r>
              <a:rPr lang="nl-NL" b="1" dirty="0" smtClean="0"/>
              <a:t>verlofbrief</a:t>
            </a:r>
            <a:r>
              <a:rPr lang="nl-NL" dirty="0" smtClean="0"/>
              <a:t> vragen.</a:t>
            </a:r>
          </a:p>
          <a:p>
            <a:pPr marL="0" indent="0">
              <a:buNone/>
            </a:pPr>
            <a:r>
              <a:rPr lang="nl-NL" dirty="0" smtClean="0"/>
              <a:t>Zij zegt dan of uw kind wel of niet vrij krijgt van school.</a:t>
            </a:r>
          </a:p>
          <a:p>
            <a:pPr marL="0" indent="0">
              <a:buNone/>
            </a:pPr>
            <a:r>
              <a:rPr lang="nl-NL" dirty="0" smtClean="0"/>
              <a:t>Als u deze brief </a:t>
            </a:r>
            <a:r>
              <a:rPr lang="nl-NL" b="1" u="sng" dirty="0" smtClean="0"/>
              <a:t>niet</a:t>
            </a:r>
            <a:r>
              <a:rPr lang="nl-NL" dirty="0" smtClean="0"/>
              <a:t> invult moet de school bellen met de leerplichtambtenaar en kunt u een </a:t>
            </a:r>
            <a:r>
              <a:rPr lang="nl-NL" b="1" u="sng" dirty="0" smtClean="0"/>
              <a:t>boete</a:t>
            </a:r>
            <a:r>
              <a:rPr lang="nl-NL" dirty="0" smtClean="0"/>
              <a:t> krijgen.</a:t>
            </a:r>
            <a:endParaRPr lang="nl-NL" dirty="0"/>
          </a:p>
        </p:txBody>
      </p:sp>
      <p:pic>
        <p:nvPicPr>
          <p:cNvPr id="7" name="Afbeelding 6"/>
          <p:cNvPicPr/>
          <p:nvPr/>
        </p:nvPicPr>
        <p:blipFill>
          <a:blip r:embed="rId2" cstate="print">
            <a:extLst>
              <a:ext uri="{28A0092B-C50C-407E-A947-70E740481C1C}">
                <a14:useLocalDpi xmlns:a14="http://schemas.microsoft.com/office/drawing/2010/main" val="0"/>
              </a:ext>
            </a:extLst>
          </a:blip>
          <a:stretch>
            <a:fillRect/>
          </a:stretch>
        </p:blipFill>
        <p:spPr>
          <a:xfrm>
            <a:off x="7535917" y="1867261"/>
            <a:ext cx="2080859" cy="1828868"/>
          </a:xfrm>
          <a:prstGeom prst="rect">
            <a:avLst/>
          </a:prstGeom>
        </p:spPr>
      </p:pic>
      <p:pic>
        <p:nvPicPr>
          <p:cNvPr id="8" name="Afbeelding 7"/>
          <p:cNvPicPr/>
          <p:nvPr/>
        </p:nvPicPr>
        <p:blipFill>
          <a:blip r:embed="rId3" cstate="print">
            <a:extLst>
              <a:ext uri="{28A0092B-C50C-407E-A947-70E740481C1C}">
                <a14:useLocalDpi xmlns:a14="http://schemas.microsoft.com/office/drawing/2010/main" val="0"/>
              </a:ext>
            </a:extLst>
          </a:blip>
          <a:stretch>
            <a:fillRect/>
          </a:stretch>
        </p:blipFill>
        <p:spPr>
          <a:xfrm>
            <a:off x="9717685" y="1857835"/>
            <a:ext cx="2053029" cy="1847719"/>
          </a:xfrm>
          <a:prstGeom prst="rect">
            <a:avLst/>
          </a:prstGeom>
        </p:spPr>
      </p:pic>
      <p:pic>
        <p:nvPicPr>
          <p:cNvPr id="9" name="Afbeelding 8"/>
          <p:cNvPicPr/>
          <p:nvPr/>
        </p:nvPicPr>
        <p:blipFill>
          <a:blip r:embed="rId4" cstate="print">
            <a:extLst>
              <a:ext uri="{28A0092B-C50C-407E-A947-70E740481C1C}">
                <a14:useLocalDpi xmlns:a14="http://schemas.microsoft.com/office/drawing/2010/main" val="0"/>
              </a:ext>
            </a:extLst>
          </a:blip>
          <a:stretch>
            <a:fillRect/>
          </a:stretch>
        </p:blipFill>
        <p:spPr>
          <a:xfrm>
            <a:off x="9162385" y="5953760"/>
            <a:ext cx="711200" cy="355600"/>
          </a:xfrm>
          <a:prstGeom prst="rect">
            <a:avLst/>
          </a:prstGeom>
        </p:spPr>
      </p:pic>
      <p:pic>
        <p:nvPicPr>
          <p:cNvPr id="10" name="Tijdelijke aanduiding voor inhoud 7"/>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7962618" y="3819105"/>
            <a:ext cx="2781582" cy="2011679"/>
          </a:xfrm>
        </p:spPr>
      </p:pic>
      <p:sp>
        <p:nvSpPr>
          <p:cNvPr id="3" name="Verbodssymbool 2"/>
          <p:cNvSpPr/>
          <p:nvPr/>
        </p:nvSpPr>
        <p:spPr>
          <a:xfrm>
            <a:off x="8806299" y="4297680"/>
            <a:ext cx="1094219" cy="1182414"/>
          </a:xfrm>
          <a:prstGeom prst="noSmoking">
            <a:avLst>
              <a:gd name="adj" fmla="val 895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17679142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1039814" y="5295111"/>
            <a:ext cx="5108738" cy="830997"/>
          </a:xfrm>
          <a:prstGeom prst="rect">
            <a:avLst/>
          </a:prstGeom>
          <a:noFill/>
        </p:spPr>
        <p:txBody>
          <a:bodyPr wrap="square" rtlCol="0">
            <a:spAutoFit/>
          </a:bodyPr>
          <a:lstStyle/>
          <a:p>
            <a:pPr algn="ctr"/>
            <a:r>
              <a:rPr lang="nl-NL" sz="4800" dirty="0"/>
              <a:t>d</a:t>
            </a:r>
            <a:r>
              <a:rPr lang="nl-NL" sz="4800" dirty="0" smtClean="0"/>
              <a:t>e leerplicht</a:t>
            </a:r>
            <a:endParaRPr lang="nl-NL" sz="4800" dirty="0"/>
          </a:p>
        </p:txBody>
      </p:sp>
      <p:sp>
        <p:nvSpPr>
          <p:cNvPr id="3" name="AutoShape 2" descr="http://www.fysiotherapiebeukenplein.nl/wp-content/uploads/011-tijdig-afbellen.jpg"/>
          <p:cNvSpPr>
            <a:spLocks noGrp="1" noChangeAspect="1" noChangeArrowheads="1"/>
          </p:cNvSpPr>
          <p:nvPr>
            <p:ph idx="1"/>
          </p:nvPr>
        </p:nvSpPr>
        <p:spPr bwMode="auto">
          <a:xfrm>
            <a:off x="1039813" y="962025"/>
            <a:ext cx="9720262" cy="4022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nl-NL" dirty="0" smtClean="0"/>
              <a:t>In Nederland moeten kinderen tussen </a:t>
            </a:r>
            <a:r>
              <a:rPr lang="nl-NL" b="1" dirty="0" smtClean="0"/>
              <a:t>5 – 16 jaar </a:t>
            </a:r>
            <a:r>
              <a:rPr lang="nl-NL" dirty="0" smtClean="0"/>
              <a:t>naar school.</a:t>
            </a:r>
          </a:p>
          <a:p>
            <a:r>
              <a:rPr lang="nl-NL" dirty="0" smtClean="0"/>
              <a:t>Dit heet </a:t>
            </a:r>
            <a:r>
              <a:rPr lang="nl-NL" b="1" dirty="0" smtClean="0"/>
              <a:t>de leerplicht</a:t>
            </a:r>
            <a:r>
              <a:rPr lang="nl-NL" dirty="0" smtClean="0"/>
              <a:t>. Kinderen moeten naar school.</a:t>
            </a:r>
          </a:p>
          <a:p>
            <a:r>
              <a:rPr lang="nl-NL" dirty="0" smtClean="0"/>
              <a:t>Als het kind niet op school is, belt de school.</a:t>
            </a:r>
          </a:p>
          <a:p>
            <a:r>
              <a:rPr lang="nl-NL" dirty="0" smtClean="0"/>
              <a:t>Als het kind niet op school is en weg blijft, belt de school de leerplichtambtenaar.</a:t>
            </a:r>
          </a:p>
          <a:p>
            <a:r>
              <a:rPr lang="nl-NL" dirty="0" smtClean="0"/>
              <a:t>U moet dan op gesprek.</a:t>
            </a:r>
          </a:p>
          <a:p>
            <a:r>
              <a:rPr lang="nl-NL" dirty="0" smtClean="0"/>
              <a:t>Soms krijgt u dan een waarschuwing of een boete.</a:t>
            </a:r>
            <a:endParaRPr lang="nl-NL" dirty="0"/>
          </a:p>
        </p:txBody>
      </p:sp>
      <p:sp>
        <p:nvSpPr>
          <p:cNvPr id="4" name="AutoShape 4" descr="http://www.fysiotherapiebeukenplein.nl/wp-content/uploads/011-tijdig-afbellen.jpg"/>
          <p:cNvSpPr>
            <a:spLocks noChangeAspect="1" noChangeArrowheads="1"/>
          </p:cNvSpPr>
          <p:nvPr/>
        </p:nvSpPr>
        <p:spPr bwMode="auto">
          <a:xfrm>
            <a:off x="155575" y="-1417638"/>
            <a:ext cx="2952750" cy="2952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6" descr="http://www.fysiotherapiebeukenplein.nl/wp-content/uploads/011-tijdig-afbellen.jpg"/>
          <p:cNvSpPr>
            <a:spLocks noChangeAspect="1" noChangeArrowheads="1"/>
          </p:cNvSpPr>
          <p:nvPr/>
        </p:nvSpPr>
        <p:spPr bwMode="auto">
          <a:xfrm>
            <a:off x="307975" y="-1265238"/>
            <a:ext cx="2952750" cy="2952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8" descr="http://www.fysiotherapiebeukenplein.nl/wp-content/uploads/011-tijdig-afbellen.jpg"/>
          <p:cNvSpPr>
            <a:spLocks noChangeAspect="1" noChangeArrowheads="1"/>
          </p:cNvSpPr>
          <p:nvPr/>
        </p:nvSpPr>
        <p:spPr bwMode="auto">
          <a:xfrm>
            <a:off x="460375" y="-1112838"/>
            <a:ext cx="2952750" cy="2952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170" name="Picture 2" descr="http://www.bshetkleurrijk.nl/joseph_C01/UploadData/UseCopy/W500c90/images/3/219/0/rijksoverhei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1299" y="411764"/>
            <a:ext cx="2952750" cy="150495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kidseropuit.nl/wp-content/uploads/2016/03/Vrijstelling-van-de-leerplicht-op-vakantie-buiten-de-schoolvakanti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3491" y="4541263"/>
            <a:ext cx="3974990" cy="1987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5953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Zijn er nog vragen?</a:t>
            </a:r>
            <a:endParaRPr lang="nl-NL" dirty="0"/>
          </a:p>
        </p:txBody>
      </p:sp>
      <p:sp>
        <p:nvSpPr>
          <p:cNvPr id="3" name="Tijdelijke aanduiding voor inhoud 2"/>
          <p:cNvSpPr>
            <a:spLocks noGrp="1"/>
          </p:cNvSpPr>
          <p:nvPr>
            <p:ph idx="1"/>
          </p:nvPr>
        </p:nvSpPr>
        <p:spPr/>
        <p:txBody>
          <a:bodyPr/>
          <a:lstStyle/>
          <a:p>
            <a:endParaRPr lang="nl-NL"/>
          </a:p>
        </p:txBody>
      </p:sp>
      <p:sp>
        <p:nvSpPr>
          <p:cNvPr id="4" name="Ovale toelichting 3"/>
          <p:cNvSpPr/>
          <p:nvPr/>
        </p:nvSpPr>
        <p:spPr>
          <a:xfrm>
            <a:off x="1669774" y="2196548"/>
            <a:ext cx="2753139" cy="199776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le toelichting 4"/>
          <p:cNvSpPr/>
          <p:nvPr/>
        </p:nvSpPr>
        <p:spPr>
          <a:xfrm>
            <a:off x="6523382" y="1782417"/>
            <a:ext cx="2753139" cy="199776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e toelichting 5"/>
          <p:cNvSpPr/>
          <p:nvPr/>
        </p:nvSpPr>
        <p:spPr>
          <a:xfrm>
            <a:off x="4422913" y="3869634"/>
            <a:ext cx="2753139" cy="199776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0656557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smtClean="0"/>
              <a:t>Welkom!</a:t>
            </a:r>
            <a:endParaRPr lang="nl-NL" dirty="0"/>
          </a:p>
        </p:txBody>
      </p:sp>
      <p:sp>
        <p:nvSpPr>
          <p:cNvPr id="5" name="Tijdelijke aanduiding voor afbeelding 4"/>
          <p:cNvSpPr>
            <a:spLocks noGrp="1"/>
          </p:cNvSpPr>
          <p:nvPr>
            <p:ph type="pic" idx="1"/>
          </p:nvPr>
        </p:nvSpPr>
        <p:spPr/>
      </p:sp>
      <p:sp>
        <p:nvSpPr>
          <p:cNvPr id="6" name="Tijdelijke aanduiding voor tekst 5"/>
          <p:cNvSpPr>
            <a:spLocks noGrp="1"/>
          </p:cNvSpPr>
          <p:nvPr>
            <p:ph type="body" sz="half" idx="2"/>
          </p:nvPr>
        </p:nvSpPr>
        <p:spPr/>
        <p:txBody>
          <a:bodyPr/>
          <a:lstStyle/>
          <a:p>
            <a:endParaRPr lang="nl-NL"/>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6380" y="1329490"/>
            <a:ext cx="7689462" cy="2186220"/>
          </a:xfrm>
          <a:prstGeom prst="rect">
            <a:avLst/>
          </a:prstGeom>
        </p:spPr>
      </p:pic>
    </p:spTree>
    <p:extLst>
      <p:ext uri="{BB962C8B-B14F-4D97-AF65-F5344CB8AC3E}">
        <p14:creationId xmlns:p14="http://schemas.microsoft.com/office/powerpoint/2010/main" val="3094439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
            </a:r>
            <a:br>
              <a:rPr lang="nl-NL" dirty="0" smtClean="0"/>
            </a:br>
            <a:r>
              <a:rPr lang="nl-NL" sz="4800" dirty="0" smtClean="0">
                <a:solidFill>
                  <a:schemeClr val="accent2">
                    <a:lumMod val="50000"/>
                  </a:schemeClr>
                </a:solidFill>
              </a:rPr>
              <a:t>blok 1	les 1: Welkom op School</a:t>
            </a:r>
            <a:endParaRPr lang="nl-NL" sz="4800" dirty="0">
              <a:solidFill>
                <a:schemeClr val="accent2">
                  <a:lumMod val="50000"/>
                </a:schemeClr>
              </a:solidFill>
            </a:endParaRPr>
          </a:p>
        </p:txBody>
      </p:sp>
    </p:spTree>
    <p:extLst>
      <p:ext uri="{BB962C8B-B14F-4D97-AF65-F5344CB8AC3E}">
        <p14:creationId xmlns:p14="http://schemas.microsoft.com/office/powerpoint/2010/main" val="4247084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Even voorstellen</a:t>
            </a:r>
            <a:endParaRPr lang="nl-NL" dirty="0"/>
          </a:p>
        </p:txBody>
      </p:sp>
      <p:sp>
        <p:nvSpPr>
          <p:cNvPr id="3" name="Tijdelijke aanduiding voor inhoud 2"/>
          <p:cNvSpPr>
            <a:spLocks noGrp="1"/>
          </p:cNvSpPr>
          <p:nvPr>
            <p:ph idx="1"/>
          </p:nvPr>
        </p:nvSpPr>
        <p:spPr/>
        <p:txBody>
          <a:bodyPr/>
          <a:lstStyle/>
          <a:p>
            <a:r>
              <a:rPr lang="nl-NL" dirty="0" smtClean="0"/>
              <a:t>Wie zijn wij?</a:t>
            </a:r>
          </a:p>
          <a:p>
            <a:endParaRPr lang="nl-NL" dirty="0"/>
          </a:p>
          <a:p>
            <a:r>
              <a:rPr lang="nl-NL" dirty="0" smtClean="0"/>
              <a:t>Wij zijn jullie ?</a:t>
            </a:r>
            <a:endParaRPr lang="nl-NL" dirty="0"/>
          </a:p>
        </p:txBody>
      </p:sp>
    </p:spTree>
    <p:extLst>
      <p:ext uri="{BB962C8B-B14F-4D97-AF65-F5344CB8AC3E}">
        <p14:creationId xmlns:p14="http://schemas.microsoft.com/office/powerpoint/2010/main" val="39601396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Film</a:t>
            </a:r>
            <a:endParaRPr lang="nl-NL" dirty="0"/>
          </a:p>
        </p:txBody>
      </p:sp>
      <p:sp>
        <p:nvSpPr>
          <p:cNvPr id="3" name="Tijdelijke aanduiding voor inhoud 2"/>
          <p:cNvSpPr>
            <a:spLocks noGrp="1"/>
          </p:cNvSpPr>
          <p:nvPr>
            <p:ph idx="1"/>
          </p:nvPr>
        </p:nvSpPr>
        <p:spPr/>
        <p:txBody>
          <a:bodyPr/>
          <a:lstStyle/>
          <a:p>
            <a:r>
              <a:rPr lang="nl-NL" dirty="0" smtClean="0"/>
              <a:t>U gaat nu een film bekijken over de Globe. De film vertelt kort wat voor soort school de Globe is</a:t>
            </a:r>
            <a:r>
              <a:rPr lang="nl-NL" dirty="0" smtClean="0"/>
              <a:t>.</a:t>
            </a:r>
          </a:p>
          <a:p>
            <a:endParaRPr lang="nl-NL" dirty="0"/>
          </a:p>
          <a:p>
            <a:endParaRPr lang="nl-NL" dirty="0" smtClean="0"/>
          </a:p>
          <a:p>
            <a:endParaRPr lang="nl-NL" dirty="0"/>
          </a:p>
          <a:p>
            <a:endParaRPr lang="nl-NL" dirty="0" smtClean="0"/>
          </a:p>
          <a:p>
            <a:pPr algn="ctr"/>
            <a:r>
              <a:rPr lang="nl-NL" dirty="0" smtClean="0"/>
              <a:t>(klik op escape en klik op de film)</a:t>
            </a:r>
            <a:endParaRPr lang="nl-NL" dirty="0"/>
          </a:p>
        </p:txBody>
      </p:sp>
    </p:spTree>
    <p:extLst>
      <p:ext uri="{BB962C8B-B14F-4D97-AF65-F5344CB8AC3E}">
        <p14:creationId xmlns:p14="http://schemas.microsoft.com/office/powerpoint/2010/main" val="311655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smtClean="0">
                <a:solidFill>
                  <a:schemeClr val="bg1"/>
                </a:solidFill>
              </a:rPr>
              <a:t>U leert deze les:</a:t>
            </a:r>
            <a:endParaRPr lang="nl-NL" dirty="0">
              <a:solidFill>
                <a:schemeClr val="bg1"/>
              </a:solidFill>
            </a:endParaRPr>
          </a:p>
        </p:txBody>
      </p:sp>
      <p:sp>
        <p:nvSpPr>
          <p:cNvPr id="5" name="Tijdelijke aanduiding voor inhoud 4"/>
          <p:cNvSpPr>
            <a:spLocks noGrp="1"/>
          </p:cNvSpPr>
          <p:nvPr>
            <p:ph idx="1"/>
          </p:nvPr>
        </p:nvSpPr>
        <p:spPr/>
        <p:txBody>
          <a:bodyPr/>
          <a:lstStyle/>
          <a:p>
            <a:pPr>
              <a:buFont typeface="Wingdings" panose="05000000000000000000" pitchFamily="2" charset="2"/>
              <a:buChar char="v"/>
            </a:pPr>
            <a:r>
              <a:rPr lang="nl-NL" dirty="0">
                <a:solidFill>
                  <a:schemeClr val="bg1"/>
                </a:solidFill>
              </a:rPr>
              <a:t>W</a:t>
            </a:r>
            <a:r>
              <a:rPr lang="nl-NL" dirty="0" smtClean="0">
                <a:solidFill>
                  <a:schemeClr val="bg1"/>
                </a:solidFill>
              </a:rPr>
              <a:t>at voor een school de Globe is.</a:t>
            </a:r>
          </a:p>
          <a:p>
            <a:pPr>
              <a:buFont typeface="Wingdings" panose="05000000000000000000" pitchFamily="2" charset="2"/>
              <a:buChar char="v"/>
            </a:pPr>
            <a:r>
              <a:rPr lang="nl-NL" dirty="0">
                <a:solidFill>
                  <a:schemeClr val="bg1"/>
                </a:solidFill>
              </a:rPr>
              <a:t>H</a:t>
            </a:r>
            <a:r>
              <a:rPr lang="nl-NL" dirty="0" smtClean="0">
                <a:solidFill>
                  <a:schemeClr val="bg1"/>
                </a:solidFill>
              </a:rPr>
              <a:t>oe </a:t>
            </a:r>
            <a:r>
              <a:rPr lang="nl-NL" dirty="0">
                <a:solidFill>
                  <a:schemeClr val="bg1"/>
                </a:solidFill>
              </a:rPr>
              <a:t>laat </a:t>
            </a:r>
            <a:r>
              <a:rPr lang="nl-NL" dirty="0" smtClean="0">
                <a:solidFill>
                  <a:schemeClr val="bg1"/>
                </a:solidFill>
              </a:rPr>
              <a:t>uw </a:t>
            </a:r>
            <a:r>
              <a:rPr lang="nl-NL" dirty="0">
                <a:solidFill>
                  <a:schemeClr val="bg1"/>
                </a:solidFill>
              </a:rPr>
              <a:t>kind op school moet </a:t>
            </a:r>
            <a:r>
              <a:rPr lang="nl-NL" dirty="0" smtClean="0">
                <a:solidFill>
                  <a:schemeClr val="bg1"/>
                </a:solidFill>
              </a:rPr>
              <a:t>zijn.</a:t>
            </a:r>
          </a:p>
          <a:p>
            <a:pPr>
              <a:buFont typeface="Wingdings" panose="05000000000000000000" pitchFamily="2" charset="2"/>
              <a:buChar char="v"/>
            </a:pPr>
            <a:r>
              <a:rPr lang="nl-NL" dirty="0">
                <a:solidFill>
                  <a:schemeClr val="bg1"/>
                </a:solidFill>
              </a:rPr>
              <a:t>W</a:t>
            </a:r>
            <a:r>
              <a:rPr lang="nl-NL" dirty="0" smtClean="0">
                <a:solidFill>
                  <a:schemeClr val="bg1"/>
                </a:solidFill>
              </a:rPr>
              <a:t>at u moet </a:t>
            </a:r>
            <a:r>
              <a:rPr lang="nl-NL" dirty="0">
                <a:solidFill>
                  <a:schemeClr val="bg1"/>
                </a:solidFill>
              </a:rPr>
              <a:t>doen als </a:t>
            </a:r>
            <a:r>
              <a:rPr lang="nl-NL" dirty="0" smtClean="0">
                <a:solidFill>
                  <a:schemeClr val="bg1"/>
                </a:solidFill>
              </a:rPr>
              <a:t>uw </a:t>
            </a:r>
            <a:r>
              <a:rPr lang="nl-NL" dirty="0">
                <a:solidFill>
                  <a:schemeClr val="bg1"/>
                </a:solidFill>
              </a:rPr>
              <a:t>kind ziek/afwezig </a:t>
            </a:r>
            <a:r>
              <a:rPr lang="nl-NL" dirty="0" smtClean="0">
                <a:solidFill>
                  <a:schemeClr val="bg1"/>
                </a:solidFill>
              </a:rPr>
              <a:t>is.</a:t>
            </a:r>
          </a:p>
          <a:p>
            <a:pPr>
              <a:buFont typeface="Wingdings" panose="05000000000000000000" pitchFamily="2" charset="2"/>
              <a:buChar char="v"/>
            </a:pPr>
            <a:r>
              <a:rPr lang="nl-NL" dirty="0" smtClean="0">
                <a:solidFill>
                  <a:schemeClr val="bg1"/>
                </a:solidFill>
              </a:rPr>
              <a:t>De </a:t>
            </a:r>
            <a:r>
              <a:rPr lang="nl-NL" dirty="0">
                <a:solidFill>
                  <a:schemeClr val="bg1"/>
                </a:solidFill>
              </a:rPr>
              <a:t>afspraken op school omtrent voeding en </a:t>
            </a:r>
            <a:r>
              <a:rPr lang="nl-NL" dirty="0" smtClean="0">
                <a:solidFill>
                  <a:schemeClr val="bg1"/>
                </a:solidFill>
              </a:rPr>
              <a:t>kleding.</a:t>
            </a:r>
          </a:p>
          <a:p>
            <a:pPr>
              <a:buFont typeface="Wingdings" panose="05000000000000000000" pitchFamily="2" charset="2"/>
              <a:buChar char="v"/>
            </a:pPr>
            <a:r>
              <a:rPr lang="nl-NL" dirty="0" smtClean="0">
                <a:solidFill>
                  <a:schemeClr val="bg1"/>
                </a:solidFill>
              </a:rPr>
              <a:t>Hoe u de </a:t>
            </a:r>
            <a:r>
              <a:rPr lang="nl-NL" dirty="0">
                <a:solidFill>
                  <a:schemeClr val="bg1"/>
                </a:solidFill>
              </a:rPr>
              <a:t>basisafspraken </a:t>
            </a:r>
            <a:r>
              <a:rPr lang="nl-NL" dirty="0" smtClean="0">
                <a:solidFill>
                  <a:schemeClr val="bg1"/>
                </a:solidFill>
              </a:rPr>
              <a:t>kunt opzoeken.</a:t>
            </a:r>
            <a:r>
              <a:rPr lang="nl-NL" dirty="0"/>
              <a:t/>
            </a:r>
            <a:br>
              <a:rPr lang="nl-NL" dirty="0"/>
            </a:br>
            <a:endParaRPr lang="nl-NL" dirty="0"/>
          </a:p>
        </p:txBody>
      </p:sp>
    </p:spTree>
    <p:extLst>
      <p:ext uri="{BB962C8B-B14F-4D97-AF65-F5344CB8AC3E}">
        <p14:creationId xmlns:p14="http://schemas.microsoft.com/office/powerpoint/2010/main" val="639653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inhoud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1931" y="720892"/>
            <a:ext cx="5542983" cy="4008764"/>
          </a:xfrm>
        </p:spPr>
      </p:pic>
      <p:sp>
        <p:nvSpPr>
          <p:cNvPr id="9" name="Tekstvak 8"/>
          <p:cNvSpPr txBox="1"/>
          <p:nvPr/>
        </p:nvSpPr>
        <p:spPr>
          <a:xfrm>
            <a:off x="2270234" y="5281448"/>
            <a:ext cx="7898525" cy="830997"/>
          </a:xfrm>
          <a:prstGeom prst="rect">
            <a:avLst/>
          </a:prstGeom>
          <a:noFill/>
        </p:spPr>
        <p:txBody>
          <a:bodyPr wrap="square" rtlCol="0">
            <a:spAutoFit/>
          </a:bodyPr>
          <a:lstStyle/>
          <a:p>
            <a:pPr algn="ctr"/>
            <a:r>
              <a:rPr lang="nl-NL" sz="4800" dirty="0"/>
              <a:t>d</a:t>
            </a:r>
            <a:r>
              <a:rPr lang="nl-NL" sz="4800" dirty="0" smtClean="0"/>
              <a:t>e school</a:t>
            </a:r>
            <a:endParaRPr lang="nl-NL" sz="4800" dirty="0"/>
          </a:p>
        </p:txBody>
      </p:sp>
    </p:spTree>
    <p:extLst>
      <p:ext uri="{BB962C8B-B14F-4D97-AF65-F5344CB8AC3E}">
        <p14:creationId xmlns:p14="http://schemas.microsoft.com/office/powerpoint/2010/main" val="2910646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2270234" y="5281448"/>
            <a:ext cx="7898525" cy="830997"/>
          </a:xfrm>
          <a:prstGeom prst="rect">
            <a:avLst/>
          </a:prstGeom>
          <a:noFill/>
        </p:spPr>
        <p:txBody>
          <a:bodyPr wrap="square" rtlCol="0">
            <a:spAutoFit/>
          </a:bodyPr>
          <a:lstStyle/>
          <a:p>
            <a:pPr algn="ctr"/>
            <a:r>
              <a:rPr lang="nl-NL" sz="4800" dirty="0"/>
              <a:t>d</a:t>
            </a:r>
            <a:r>
              <a:rPr lang="nl-NL" sz="4800" dirty="0" smtClean="0"/>
              <a:t>e klas</a:t>
            </a:r>
            <a:endParaRPr lang="nl-NL" sz="4800" dirty="0"/>
          </a:p>
        </p:txBody>
      </p:sp>
      <p:pic>
        <p:nvPicPr>
          <p:cNvPr id="3" name="Tijdelijke aanduiding voor inhoud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0234" y="583324"/>
            <a:ext cx="7151511" cy="4022725"/>
          </a:xfrm>
        </p:spPr>
      </p:pic>
    </p:spTree>
    <p:extLst>
      <p:ext uri="{BB962C8B-B14F-4D97-AF65-F5344CB8AC3E}">
        <p14:creationId xmlns:p14="http://schemas.microsoft.com/office/powerpoint/2010/main" val="25981938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6361</TotalTime>
  <Words>492</Words>
  <Application>Microsoft Office PowerPoint</Application>
  <PresentationFormat>Breedbeeld</PresentationFormat>
  <Paragraphs>109</Paragraphs>
  <Slides>22</Slides>
  <Notes>0</Notes>
  <HiddenSlides>0</HiddenSlides>
  <MMClips>0</MMClips>
  <ScaleCrop>false</ScaleCrop>
  <HeadingPairs>
    <vt:vector size="8" baseType="variant">
      <vt:variant>
        <vt:lpstr>Gebruikte lettertypen</vt:lpstr>
      </vt:variant>
      <vt:variant>
        <vt:i4>7</vt:i4>
      </vt:variant>
      <vt:variant>
        <vt:lpstr>Thema</vt:lpstr>
      </vt:variant>
      <vt:variant>
        <vt:i4>1</vt:i4>
      </vt:variant>
      <vt:variant>
        <vt:lpstr>Ingesloten OLE-bronprogramma's</vt:lpstr>
      </vt:variant>
      <vt:variant>
        <vt:i4>1</vt:i4>
      </vt:variant>
      <vt:variant>
        <vt:lpstr>Diatitels</vt:lpstr>
      </vt:variant>
      <vt:variant>
        <vt:i4>22</vt:i4>
      </vt:variant>
    </vt:vector>
  </HeadingPairs>
  <TitlesOfParts>
    <vt:vector size="31" baseType="lpstr">
      <vt:lpstr>Arial</vt:lpstr>
      <vt:lpstr>Calibri</vt:lpstr>
      <vt:lpstr>Times New Roman</vt:lpstr>
      <vt:lpstr>Tw Cen MT</vt:lpstr>
      <vt:lpstr>Tw Cen MT Condensed</vt:lpstr>
      <vt:lpstr>Wingdings</vt:lpstr>
      <vt:lpstr>Wingdings 3</vt:lpstr>
      <vt:lpstr>Integraal</vt:lpstr>
      <vt:lpstr>Bitmapafbeelding</vt:lpstr>
      <vt:lpstr>Oudercursus </vt:lpstr>
      <vt:lpstr>De cursus</vt:lpstr>
      <vt:lpstr>Welkom!</vt:lpstr>
      <vt:lpstr> blok 1 les 1: Welkom op School</vt:lpstr>
      <vt:lpstr>Even voorstellen</vt:lpstr>
      <vt:lpstr>Film</vt:lpstr>
      <vt:lpstr>U leert deze les:</vt:lpstr>
      <vt:lpstr>PowerPoint-presentatie</vt:lpstr>
      <vt:lpstr>PowerPoint-presentatie</vt:lpstr>
      <vt:lpstr>PowerPoint-presentatie</vt:lpstr>
      <vt:lpstr>Maandag, Dinsdag, Donderdag, Vrijdag</vt:lpstr>
      <vt:lpstr>Woensdag</vt:lpstr>
      <vt:lpstr>PowerPoint-presentatie</vt:lpstr>
      <vt:lpstr>Ziek?</vt:lpstr>
      <vt:lpstr>Woensdag:  Gymnastiek / Zwemmen</vt:lpstr>
      <vt:lpstr>Eten en drinken</vt:lpstr>
      <vt:lpstr>PowerPoint-presentatie</vt:lpstr>
      <vt:lpstr>De schoolarts</vt:lpstr>
      <vt:lpstr>PowerPoint-presentatie</vt:lpstr>
      <vt:lpstr>Verlof</vt:lpstr>
      <vt:lpstr>PowerPoint-presentatie</vt:lpstr>
      <vt:lpstr>Zijn er nog vragen?</vt:lpstr>
    </vt:vector>
  </TitlesOfParts>
  <Company>QLiCT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Oudercursus blok 1 les 1: Welkom op School</dc:title>
  <dc:creator>staf</dc:creator>
  <cp:lastModifiedBy>staf</cp:lastModifiedBy>
  <cp:revision>28</cp:revision>
  <dcterms:created xsi:type="dcterms:W3CDTF">2016-05-27T06:00:09Z</dcterms:created>
  <dcterms:modified xsi:type="dcterms:W3CDTF">2016-09-28T08:27:54Z</dcterms:modified>
</cp:coreProperties>
</file>